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70" r:id="rId8"/>
    <p:sldId id="266" r:id="rId9"/>
    <p:sldId id="265" r:id="rId10"/>
    <p:sldId id="267" r:id="rId11"/>
    <p:sldId id="264" r:id="rId12"/>
    <p:sldId id="268" r:id="rId13"/>
    <p:sldId id="269" r:id="rId14"/>
    <p:sldId id="271" r:id="rId15"/>
    <p:sldId id="259" r:id="rId16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6912" autoAdjust="0"/>
    <p:restoredTop sz="94650" autoAdjust="0"/>
  </p:normalViewPr>
  <p:slideViewPr>
    <p:cSldViewPr>
      <p:cViewPr>
        <p:scale>
          <a:sx n="70" d="100"/>
          <a:sy n="70" d="100"/>
        </p:scale>
        <p:origin x="-1152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\\fileserverfdsc\WORKSPACE\FINANTARE\ELVETIA\identitate vizuala\LOGO&amp;ID\SCLogos\swissro\jpg\rgb\swissro-horizontal-rgb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3" y="404813"/>
            <a:ext cx="48339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 userDrawn="1"/>
        </p:nvSpPr>
        <p:spPr bwMode="auto">
          <a:xfrm>
            <a:off x="0" y="6669088"/>
            <a:ext cx="9144000" cy="215900"/>
          </a:xfrm>
          <a:prstGeom prst="rect">
            <a:avLst/>
          </a:prstGeom>
          <a:solidFill>
            <a:srgbClr val="E2001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05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fileserverfdsc\WORKSPACE\FINANTARE\ELVETIA\identitate vizuala\LOGO&amp;ID\SCLogos\swissro\jpg\rgb\swissro-horizontal-rgb.jp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763" y="404813"/>
            <a:ext cx="48339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 userDrawn="1"/>
        </p:nvSpPr>
        <p:spPr bwMode="auto">
          <a:xfrm>
            <a:off x="0" y="6669088"/>
            <a:ext cx="9144000" cy="215900"/>
          </a:xfrm>
          <a:prstGeom prst="rect">
            <a:avLst/>
          </a:prstGeom>
          <a:solidFill>
            <a:srgbClr val="E2001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05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1" r:id="rId2"/>
    <p:sldLayoutId id="2147483692" r:id="rId3"/>
    <p:sldLayoutId id="2147483690" r:id="rId4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Lucida Grand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Grande" charset="0"/>
          <a:ea typeface="ヒラギノ角ゴ ProN W3" charset="0"/>
          <a:cs typeface="ヒラギノ角ゴ ProN W3" charset="0"/>
          <a:sym typeface="Lucida Grande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1pPr>
      <a:lvl2pPr marL="704850" indent="-285750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2pPr>
      <a:lvl3pPr marL="1104900" indent="-228600" algn="l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3pPr>
      <a:lvl4pPr marL="1562100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4pPr>
      <a:lvl5pPr marL="2019300" indent="-228600" algn="l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5pPr>
      <a:lvl6pPr marL="24765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6pPr>
      <a:lvl7pPr marL="29337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7pPr>
      <a:lvl8pPr marL="33909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8pPr>
      <a:lvl9pPr marL="38481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4"/>
          <p:cNvSpPr>
            <a:spLocks/>
          </p:cNvSpPr>
          <p:nvPr/>
        </p:nvSpPr>
        <p:spPr bwMode="auto">
          <a:xfrm>
            <a:off x="1285852" y="1714488"/>
            <a:ext cx="7000924" cy="2857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/>
          <a:lstStyle/>
          <a:p>
            <a:pPr marL="39688"/>
            <a:r>
              <a:rPr lang="en-US" sz="3000" dirty="0" smtClean="0">
                <a:solidFill>
                  <a:srgbClr val="E2001A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Pro</a:t>
            </a:r>
            <a:r>
              <a:rPr lang="ro-RO" sz="3000" dirty="0" smtClean="0">
                <a:solidFill>
                  <a:srgbClr val="E2001A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i</a:t>
            </a:r>
            <a:r>
              <a:rPr lang="en-US" sz="3000" dirty="0" err="1" smtClean="0">
                <a:solidFill>
                  <a:srgbClr val="E2001A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ect</a:t>
            </a:r>
            <a:r>
              <a:rPr lang="ro-RO" sz="3000" dirty="0" smtClean="0">
                <a:solidFill>
                  <a:srgbClr val="E2001A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ul</a:t>
            </a:r>
            <a:r>
              <a:rPr lang="en-US" sz="3000" dirty="0" smtClean="0">
                <a:solidFill>
                  <a:srgbClr val="E2001A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 </a:t>
            </a:r>
            <a:r>
              <a:rPr lang="en-US" sz="3000" dirty="0">
                <a:solidFill>
                  <a:srgbClr val="E2001A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GIRO – </a:t>
            </a:r>
            <a:r>
              <a:rPr lang="en-US" sz="3000" dirty="0" err="1" smtClean="0">
                <a:solidFill>
                  <a:srgbClr val="E2001A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Indica</a:t>
            </a:r>
            <a:r>
              <a:rPr lang="ro-RO" sz="3000" dirty="0" smtClean="0">
                <a:solidFill>
                  <a:srgbClr val="E2001A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ția </a:t>
            </a:r>
            <a:r>
              <a:rPr lang="en-US" sz="3000" dirty="0" err="1" smtClean="0">
                <a:solidFill>
                  <a:srgbClr val="E2001A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Geogra</a:t>
            </a:r>
            <a:r>
              <a:rPr lang="ro-RO" sz="3000" dirty="0" smtClean="0">
                <a:solidFill>
                  <a:srgbClr val="E2001A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f</a:t>
            </a:r>
            <a:r>
              <a:rPr lang="en-US" sz="3000" dirty="0" err="1" smtClean="0">
                <a:solidFill>
                  <a:srgbClr val="E2001A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ic</a:t>
            </a:r>
            <a:r>
              <a:rPr lang="ro-RO" sz="3000" dirty="0" smtClean="0">
                <a:solidFill>
                  <a:srgbClr val="E2001A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ă</a:t>
            </a:r>
            <a:r>
              <a:rPr lang="en-US" sz="3000" dirty="0" smtClean="0">
                <a:solidFill>
                  <a:srgbClr val="E2001A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 </a:t>
            </a:r>
            <a:r>
              <a:rPr lang="ro-RO" sz="3000" dirty="0" smtClean="0">
                <a:solidFill>
                  <a:srgbClr val="E2001A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î</a:t>
            </a:r>
            <a:r>
              <a:rPr lang="en-US" sz="3000" dirty="0" smtClean="0">
                <a:solidFill>
                  <a:srgbClr val="E2001A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n Rom</a:t>
            </a:r>
            <a:r>
              <a:rPr lang="ro-RO" sz="3000" dirty="0" smtClean="0">
                <a:solidFill>
                  <a:srgbClr val="E2001A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â</a:t>
            </a:r>
            <a:r>
              <a:rPr lang="en-US" sz="3000" dirty="0" err="1" smtClean="0">
                <a:solidFill>
                  <a:srgbClr val="E2001A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nia</a:t>
            </a:r>
            <a:endParaRPr lang="en-US" sz="3000" dirty="0" smtClean="0">
              <a:solidFill>
                <a:srgbClr val="E2001A"/>
              </a:solidFill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  <a:p>
            <a:pPr marL="39688" algn="l"/>
            <a:endParaRPr lang="en-US" sz="3000" dirty="0" smtClean="0">
              <a:solidFill>
                <a:srgbClr val="E2001A"/>
              </a:solidFill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  <a:p>
            <a:pPr marL="39688" algn="l"/>
            <a:r>
              <a:rPr lang="en-US" sz="3000" dirty="0" smtClean="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Ce </a:t>
            </a:r>
            <a:r>
              <a:rPr lang="en-US" sz="3000" dirty="0" err="1" smtClean="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reprezint</a:t>
            </a:r>
            <a:r>
              <a:rPr lang="ro-RO" sz="3000" dirty="0" smtClean="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ă Indicația Geografică</a:t>
            </a:r>
            <a:r>
              <a:rPr lang="en-US" sz="3000" dirty="0" smtClean="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 </a:t>
            </a:r>
            <a:r>
              <a:rPr lang="ro-RO" sz="3000" dirty="0" smtClean="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I</a:t>
            </a:r>
            <a:r>
              <a:rPr lang="en-US" sz="3000" dirty="0" smtClean="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G?</a:t>
            </a:r>
          </a:p>
          <a:p>
            <a:pPr marL="39688" algn="l"/>
            <a:endParaRPr lang="en-US" sz="3000" dirty="0" smtClean="0">
              <a:solidFill>
                <a:schemeClr val="tx1"/>
              </a:solidFill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  <a:p>
            <a:pPr marL="39688" algn="r"/>
            <a:r>
              <a:rPr lang="en-US" sz="2000" dirty="0" smtClean="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Dr. Sophie </a:t>
            </a:r>
            <a:r>
              <a:rPr lang="en-US" sz="2000" dirty="0" err="1" smtClean="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Reviron</a:t>
            </a:r>
            <a:endParaRPr lang="en-US" sz="2000" dirty="0" smtClean="0">
              <a:solidFill>
                <a:schemeClr val="tx1"/>
              </a:solidFill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  <a:p>
            <a:pPr marL="39688" algn="r"/>
            <a:r>
              <a:rPr lang="en-US" sz="2000" dirty="0" smtClean="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25 February 2014</a:t>
            </a:r>
            <a:endParaRPr lang="en-US" sz="2000" dirty="0">
              <a:solidFill>
                <a:schemeClr val="tx1"/>
              </a:solidFill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  <a:p>
            <a:pPr marL="39688" algn="l"/>
            <a:r>
              <a:rPr lang="en-US" sz="1800" dirty="0" smtClean="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 </a:t>
            </a:r>
            <a:endParaRPr lang="en-US" sz="1800" dirty="0">
              <a:solidFill>
                <a:schemeClr val="tx1"/>
              </a:solidFill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187450" y="5245100"/>
            <a:ext cx="561657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400" dirty="0">
                <a:latin typeface="Arial" charset="0"/>
                <a:cs typeface="Arial" charset="0"/>
              </a:rPr>
              <a:t>PROIECT CO-FINAN</a:t>
            </a:r>
            <a:r>
              <a:rPr lang="ro-RO" sz="1400" dirty="0">
                <a:latin typeface="Arial" charset="0"/>
                <a:cs typeface="Arial" charset="0"/>
              </a:rPr>
              <a:t>Ţ</a:t>
            </a:r>
            <a:r>
              <a:rPr lang="en-US" sz="1400" dirty="0">
                <a:latin typeface="Arial" charset="0"/>
                <a:cs typeface="Arial" charset="0"/>
              </a:rPr>
              <a:t>AT PRINTR-UN GRANT DIN PARTEA ELVE</a:t>
            </a:r>
            <a:r>
              <a:rPr lang="ro-RO" sz="1400" dirty="0">
                <a:latin typeface="Arial" charset="0"/>
                <a:cs typeface="Arial" charset="0"/>
              </a:rPr>
              <a:t>Ţ</a:t>
            </a:r>
            <a:r>
              <a:rPr lang="en-US" sz="1400" dirty="0">
                <a:latin typeface="Arial" charset="0"/>
                <a:cs typeface="Arial" charset="0"/>
              </a:rPr>
              <a:t>IEI PRIN INTERMEDIUL CONTRIBU</a:t>
            </a:r>
            <a:r>
              <a:rPr lang="ro-RO" sz="1400" dirty="0">
                <a:latin typeface="Arial" charset="0"/>
                <a:cs typeface="Arial" charset="0"/>
              </a:rPr>
              <a:t>Ţ</a:t>
            </a:r>
            <a:r>
              <a:rPr lang="en-US" sz="1400" dirty="0">
                <a:latin typeface="Arial" charset="0"/>
                <a:cs typeface="Arial" charset="0"/>
              </a:rPr>
              <a:t>IEI ELVE</a:t>
            </a:r>
            <a:r>
              <a:rPr lang="ro-RO" sz="1400" dirty="0">
                <a:latin typeface="Arial" charset="0"/>
                <a:cs typeface="Arial" charset="0"/>
              </a:rPr>
              <a:t>Ţ</a:t>
            </a:r>
            <a:r>
              <a:rPr lang="en-US" sz="1400" dirty="0">
                <a:latin typeface="Arial" charset="0"/>
                <a:cs typeface="Arial" charset="0"/>
              </a:rPr>
              <a:t>IENE PENTRU UNIUNEA EUROPEAN</a:t>
            </a:r>
            <a:r>
              <a:rPr lang="ro-RO" sz="1400" dirty="0">
                <a:latin typeface="Arial" charset="0"/>
                <a:cs typeface="Arial" charset="0"/>
              </a:rPr>
              <a:t>Ă</a:t>
            </a:r>
            <a:r>
              <a:rPr lang="en-US" sz="1400" dirty="0">
                <a:latin typeface="Arial" charset="0"/>
                <a:cs typeface="Arial" charset="0"/>
              </a:rPr>
              <a:t> EXTINS</a:t>
            </a:r>
            <a:r>
              <a:rPr lang="ro-RO" sz="1400" dirty="0">
                <a:latin typeface="Arial" charset="0"/>
                <a:cs typeface="Arial" charset="0"/>
              </a:rPr>
              <a:t>Ă</a:t>
            </a:r>
            <a:r>
              <a:rPr lang="en-US" sz="1400" dirty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0" y="6669088"/>
            <a:ext cx="9144000" cy="215900"/>
          </a:xfrm>
          <a:prstGeom prst="rect">
            <a:avLst/>
          </a:prstGeom>
          <a:solidFill>
            <a:srgbClr val="E2001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050" dirty="0">
              <a:solidFill>
                <a:schemeClr val="bg1"/>
              </a:solidFill>
            </a:endParaRPr>
          </a:p>
        </p:txBody>
      </p:sp>
      <p:pic>
        <p:nvPicPr>
          <p:cNvPr id="7" name="Image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500042"/>
            <a:ext cx="2447525" cy="499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3568" y="2000240"/>
            <a:ext cx="7704856" cy="2308324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indent="-342900" algn="l">
              <a:spcBef>
                <a:spcPct val="25000"/>
              </a:spcBef>
            </a:pPr>
            <a:r>
              <a:rPr lang="fr-CH" sz="2400" dirty="0" smtClean="0">
                <a:latin typeface="Arial" pitchFamily="34" charset="0"/>
                <a:cs typeface="Arial" pitchFamily="34" charset="0"/>
              </a:rPr>
              <a:t>1- </a:t>
            </a:r>
            <a:r>
              <a:rPr lang="fr-CH" sz="2400" dirty="0" err="1" smtClean="0">
                <a:latin typeface="Arial" pitchFamily="34" charset="0"/>
                <a:cs typeface="Arial" pitchFamily="34" charset="0"/>
              </a:rPr>
              <a:t>Introduc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ere</a:t>
            </a:r>
            <a:endParaRPr lang="fr-CH" sz="24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l">
              <a:spcBef>
                <a:spcPct val="25000"/>
              </a:spcBef>
            </a:pPr>
            <a:r>
              <a:rPr lang="fr-CH" sz="2400" dirty="0" smtClean="0">
                <a:latin typeface="Arial" pitchFamily="34" charset="0"/>
                <a:cs typeface="Arial" pitchFamily="34" charset="0"/>
              </a:rPr>
              <a:t>2- </a:t>
            </a:r>
            <a:r>
              <a:rPr lang="fr-CH" sz="2400" dirty="0" err="1" smtClean="0">
                <a:latin typeface="Arial" pitchFamily="34" charset="0"/>
                <a:cs typeface="Arial" pitchFamily="34" charset="0"/>
              </a:rPr>
              <a:t>Condi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ț</a:t>
            </a:r>
            <a:r>
              <a:rPr lang="fr-CH" sz="2400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fr-CH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pentru ca un produs să se califice pentru I</a:t>
            </a:r>
            <a:r>
              <a:rPr lang="fr-CH" sz="2400" dirty="0" smtClean="0">
                <a:latin typeface="Arial" pitchFamily="34" charset="0"/>
                <a:cs typeface="Arial" pitchFamily="34" charset="0"/>
              </a:rPr>
              <a:t>G </a:t>
            </a:r>
          </a:p>
          <a:p>
            <a:pPr marL="342900" indent="-342900" algn="l">
              <a:spcBef>
                <a:spcPct val="25000"/>
              </a:spcBef>
            </a:pPr>
            <a:r>
              <a:rPr lang="fr-CH" sz="2400" dirty="0" smtClean="0">
                <a:latin typeface="Arial" pitchFamily="34" charset="0"/>
                <a:cs typeface="Arial" pitchFamily="34" charset="0"/>
              </a:rPr>
              <a:t>3- </a:t>
            </a:r>
            <a:r>
              <a:rPr lang="fr-CH" sz="2400" dirty="0" err="1" smtClean="0">
                <a:latin typeface="Arial" pitchFamily="34" charset="0"/>
                <a:cs typeface="Arial" pitchFamily="34" charset="0"/>
              </a:rPr>
              <a:t>Characteristic</a:t>
            </a:r>
            <a:r>
              <a:rPr lang="ro-RO" sz="2400" dirty="0">
                <a:latin typeface="Arial" pitchFamily="34" charset="0"/>
                <a:cs typeface="Arial" pitchFamily="34" charset="0"/>
              </a:rPr>
              <a:t>i</a:t>
            </a:r>
            <a:r>
              <a:rPr lang="fr-CH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ale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Caietului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sarcini</a:t>
            </a:r>
            <a:endParaRPr lang="fr-CH" sz="24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l">
              <a:spcBef>
                <a:spcPct val="25000"/>
              </a:spcBef>
            </a:pPr>
            <a:r>
              <a:rPr lang="fr-CH" sz="2400" dirty="0" smtClean="0">
                <a:latin typeface="Arial" pitchFamily="34" charset="0"/>
                <a:cs typeface="Arial" pitchFamily="34" charset="0"/>
              </a:rPr>
              <a:t>4- </a:t>
            </a:r>
            <a:r>
              <a:rPr lang="ro-RO" sz="2400" dirty="0">
                <a:latin typeface="Arial" pitchFamily="34" charset="0"/>
                <a:cs typeface="Arial" pitchFamily="34" charset="0"/>
              </a:rPr>
              <a:t>O</a:t>
            </a:r>
            <a:r>
              <a:rPr lang="fr-CH" sz="2400" dirty="0" err="1" smtClean="0">
                <a:latin typeface="Arial" pitchFamily="34" charset="0"/>
                <a:cs typeface="Arial" pitchFamily="34" charset="0"/>
              </a:rPr>
              <a:t>rganiza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ții </a:t>
            </a:r>
            <a:r>
              <a:rPr lang="fr-CH" sz="2400" dirty="0" err="1" smtClean="0">
                <a:latin typeface="Arial" pitchFamily="34" charset="0"/>
                <a:cs typeface="Arial" pitchFamily="34" charset="0"/>
              </a:rPr>
              <a:t>Colective</a:t>
            </a:r>
            <a:r>
              <a:rPr lang="fr-CH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ro-RO" sz="24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l">
              <a:spcBef>
                <a:spcPct val="25000"/>
              </a:spcBef>
            </a:pPr>
            <a:r>
              <a:rPr lang="fr-CH" sz="2400" dirty="0" smtClean="0">
                <a:latin typeface="Arial" pitchFamily="34" charset="0"/>
                <a:cs typeface="Arial" pitchFamily="34" charset="0"/>
              </a:rPr>
              <a:t>5- Conclu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zii</a:t>
            </a:r>
            <a:r>
              <a:rPr lang="fr-CH" sz="2400" dirty="0" smtClean="0">
                <a:latin typeface="Arial" pitchFamily="34" charset="0"/>
                <a:cs typeface="Arial" pitchFamily="34" charset="0"/>
              </a:rPr>
              <a:t> : </a:t>
            </a:r>
            <a:r>
              <a:rPr lang="fr-CH" sz="2400" dirty="0" err="1" smtClean="0">
                <a:latin typeface="Arial" pitchFamily="34" charset="0"/>
                <a:cs typeface="Arial" pitchFamily="34" charset="0"/>
              </a:rPr>
              <a:t>benef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icii</a:t>
            </a:r>
            <a:r>
              <a:rPr lang="fr-CH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posibile</a:t>
            </a:r>
            <a:endParaRPr lang="fr-CH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14612" y="1285860"/>
            <a:ext cx="22416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9688" algn="l"/>
            <a:r>
              <a:rPr lang="ro-RO" sz="2800" dirty="0" smtClean="0">
                <a:solidFill>
                  <a:schemeClr val="tx1"/>
                </a:solidFill>
                <a:latin typeface="Arial" pitchFamily="34" charset="0"/>
                <a:ea typeface="Lucida Grande" charset="0"/>
                <a:cs typeface="Arial" pitchFamily="34" charset="0"/>
                <a:sym typeface="Lucida Grande" charset="0"/>
              </a:rPr>
              <a:t>Ce este I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ea typeface="Lucida Grande" charset="0"/>
                <a:cs typeface="Arial" pitchFamily="34" charset="0"/>
                <a:sym typeface="Lucida Grande" charset="0"/>
              </a:rPr>
              <a:t>G ?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14282" y="1697832"/>
            <a:ext cx="8713787" cy="341632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Indica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ția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Geogra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ic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ă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este în primul rînd un </a:t>
            </a:r>
            <a:r>
              <a:rPr lang="ro-RO" sz="2400" b="1" dirty="0" smtClean="0">
                <a:latin typeface="Arial" pitchFamily="34" charset="0"/>
                <a:cs typeface="Arial" pitchFamily="34" charset="0"/>
              </a:rPr>
              <a:t>instrument legal internațional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 cu scopul de a proteja producția artizanală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fa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’[ 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copiere și contrafacere. (</a:t>
            </a:r>
            <a:r>
              <a:rPr lang="ro-RO" sz="2400" i="1" dirty="0" smtClean="0">
                <a:latin typeface="Arial" pitchFamily="34" charset="0"/>
                <a:cs typeface="Arial" pitchFamily="34" charset="0"/>
              </a:rPr>
              <a:t>Tratatele TRIPS – Proprietatea Intelectuală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>
              <a:tabLst>
                <a:tab pos="457200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ro-RO" sz="2400" dirty="0" smtClean="0">
                <a:latin typeface="Arial" pitchFamily="34" charset="0"/>
                <a:cs typeface="Arial" pitchFamily="34" charset="0"/>
              </a:rPr>
              <a:t>Sistemele de IG și-au dovedit la scară globală abilitatea de a </a:t>
            </a:r>
            <a:r>
              <a:rPr lang="ro-RO" sz="2400" b="1" dirty="0" smtClean="0">
                <a:latin typeface="Arial" pitchFamily="34" charset="0"/>
                <a:cs typeface="Arial" pitchFamily="34" charset="0"/>
              </a:rPr>
              <a:t>crea valoare economică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 și de </a:t>
            </a:r>
            <a:r>
              <a:rPr lang="ro-RO" sz="2400" b="1" dirty="0" smtClean="0">
                <a:latin typeface="Arial" pitchFamily="34" charset="0"/>
                <a:cs typeface="Arial" pitchFamily="34" charset="0"/>
              </a:rPr>
              <a:t>a da garanții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 consumatorilor în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ce 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privește originea și procesul de producție al bunurilor protejate.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0" y="1285860"/>
            <a:ext cx="3000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b="1" dirty="0" smtClean="0">
                <a:latin typeface="Arial" pitchFamily="34" charset="0"/>
                <a:cs typeface="Arial" pitchFamily="34" charset="0"/>
              </a:rPr>
              <a:t>1- </a:t>
            </a:r>
            <a:r>
              <a:rPr lang="fr-CH" sz="2800" b="1" dirty="0" err="1" smtClean="0">
                <a:latin typeface="Arial" pitchFamily="34" charset="0"/>
                <a:cs typeface="Arial" pitchFamily="34" charset="0"/>
              </a:rPr>
              <a:t>Introduc</a:t>
            </a:r>
            <a:r>
              <a:rPr lang="ro-RO" sz="2800" b="1" dirty="0" smtClean="0">
                <a:latin typeface="Arial" pitchFamily="34" charset="0"/>
                <a:cs typeface="Arial" pitchFamily="34" charset="0"/>
              </a:rPr>
              <a:t>ere</a:t>
            </a:r>
            <a:endParaRPr lang="fr-CH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181104"/>
            <a:ext cx="9144000" cy="46166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457200" algn="l"/>
              </a:tabLst>
            </a:pPr>
            <a:r>
              <a:rPr lang="ro-RO" sz="2400" b="1" dirty="0" smtClean="0"/>
              <a:t>Un concept de succes în țările e</a:t>
            </a:r>
            <a:r>
              <a:rPr lang="fr-CH" sz="2400" b="1" dirty="0" err="1" smtClean="0"/>
              <a:t>uropen</a:t>
            </a:r>
            <a:r>
              <a:rPr lang="ro-RO" sz="2400" b="1" dirty="0" smtClean="0"/>
              <a:t>e</a:t>
            </a:r>
            <a:r>
              <a:rPr lang="fr-CH" sz="2400" b="1" dirty="0" smtClean="0"/>
              <a:t>, </a:t>
            </a:r>
            <a:r>
              <a:rPr lang="ro-RO" sz="2400" b="1" dirty="0" smtClean="0"/>
              <a:t>Elveția</a:t>
            </a:r>
            <a:r>
              <a:rPr lang="en-US" sz="2400" b="1" dirty="0" smtClean="0"/>
              <a:t>….</a:t>
            </a:r>
            <a:endParaRPr lang="fr-CH" sz="2400" b="1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38" y="714375"/>
            <a:ext cx="3744912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642938"/>
            <a:ext cx="4670425" cy="350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43263" y="4192588"/>
            <a:ext cx="1900237" cy="252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http://www.charcuterie-vaudoise.ch/img/produit-schoux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722813"/>
            <a:ext cx="3222625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4735" y="758830"/>
            <a:ext cx="2312107" cy="50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8" y="1824047"/>
            <a:ext cx="3856037" cy="289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2198" y="3259160"/>
            <a:ext cx="254000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323850" y="5208607"/>
            <a:ext cx="259238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sz="2000" b="1" dirty="0"/>
              <a:t>UVS </a:t>
            </a:r>
            <a:r>
              <a:rPr lang="ro-RO" sz="2000" b="1" dirty="0" smtClean="0"/>
              <a:t>Cătină </a:t>
            </a:r>
          </a:p>
          <a:p>
            <a:pPr algn="ctr">
              <a:spcBef>
                <a:spcPct val="50000"/>
              </a:spcBef>
            </a:pPr>
            <a:r>
              <a:rPr lang="ro-RO" sz="2000" b="1" dirty="0" smtClean="0"/>
              <a:t>Suc și ulei din </a:t>
            </a:r>
            <a:r>
              <a:rPr lang="fr-CH" sz="2000" b="1" dirty="0" smtClean="0"/>
              <a:t>   </a:t>
            </a:r>
            <a:r>
              <a:rPr lang="fr-CH" sz="2000" b="1" dirty="0" err="1"/>
              <a:t>Mongolia</a:t>
            </a:r>
            <a:endParaRPr lang="en-US" sz="2000" b="1" dirty="0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6659563" y="5987497"/>
            <a:ext cx="1984375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H" sz="1600" dirty="0">
                <a:latin typeface="Arial" pitchFamily="34" charset="0"/>
                <a:cs typeface="Arial" pitchFamily="34" charset="0"/>
              </a:rPr>
              <a:t>15 € / 100 ml in </a:t>
            </a:r>
            <a:r>
              <a:rPr lang="fr-CH" sz="1600" dirty="0" err="1">
                <a:latin typeface="Arial" pitchFamily="34" charset="0"/>
                <a:cs typeface="Arial" pitchFamily="34" charset="0"/>
              </a:rPr>
              <a:t>Ulan</a:t>
            </a:r>
            <a:r>
              <a:rPr lang="fr-CH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fr-CH" sz="1600" dirty="0" err="1" smtClean="0">
                <a:latin typeface="Arial" pitchFamily="34" charset="0"/>
                <a:cs typeface="Arial" pitchFamily="34" charset="0"/>
              </a:rPr>
              <a:t>Baatar</a:t>
            </a:r>
            <a:endParaRPr lang="en-US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-32" y="1395401"/>
            <a:ext cx="5857916" cy="46166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tabLst>
                <a:tab pos="457200" algn="l"/>
              </a:tabLst>
            </a:pPr>
            <a:r>
              <a:rPr lang="ro-RO" sz="2400" b="1" dirty="0" smtClean="0"/>
              <a:t>Și alte țări din lumea largă</a:t>
            </a:r>
            <a:r>
              <a:rPr lang="fr-CH" sz="2400" b="1" dirty="0" smtClean="0"/>
              <a:t>…</a:t>
            </a:r>
            <a:endParaRPr lang="fr-CH" sz="2400" b="1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1285860"/>
            <a:ext cx="6215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2-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condi</a:t>
            </a:r>
            <a:r>
              <a:rPr lang="ro-RO" sz="2800" b="1" dirty="0" smtClean="0">
                <a:latin typeface="Arial" pitchFamily="34" charset="0"/>
                <a:cs typeface="Arial" pitchFamily="34" charset="0"/>
              </a:rPr>
              <a:t>ții de calificare pentru I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G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28628" y="1958450"/>
            <a:ext cx="8215338" cy="341632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Specificit</a:t>
            </a:r>
            <a:r>
              <a:rPr lang="ro-RO" sz="2400" b="1" dirty="0" smtClean="0">
                <a:latin typeface="Arial" pitchFamily="34" charset="0"/>
                <a:cs typeface="Arial" pitchFamily="34" charset="0"/>
              </a:rPr>
              <a:t>ate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/ t</a:t>
            </a:r>
            <a:r>
              <a:rPr lang="ro-RO" sz="2400" b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pic</a:t>
            </a:r>
            <a:r>
              <a:rPr lang="ro-RO" sz="2400" b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ro-RO" sz="2400" b="1" dirty="0" smtClean="0">
                <a:latin typeface="Arial" pitchFamily="34" charset="0"/>
                <a:cs typeface="Arial" pitchFamily="34" charset="0"/>
              </a:rPr>
              <a:t>ate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ceea ce face un produs cu adevărat diferit față de altele concurente. Această specificitate este legată de un anumit teritoriu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(“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terroir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”). </a:t>
            </a:r>
          </a:p>
          <a:p>
            <a:pPr algn="just">
              <a:tabLst>
                <a:tab pos="457200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- </a:t>
            </a:r>
            <a:r>
              <a:rPr lang="ro-RO" sz="2400" b="1" dirty="0" smtClean="0">
                <a:latin typeface="Arial" pitchFamily="34" charset="0"/>
                <a:cs typeface="Arial" pitchFamily="34" charset="0"/>
              </a:rPr>
              <a:t>Recunoaștere din partea consumatorilor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Produsul are un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ro-RO" sz="2400" u="sng" dirty="0" smtClean="0">
                <a:latin typeface="Arial" pitchFamily="34" charset="0"/>
                <a:cs typeface="Arial" pitchFamily="34" charset="0"/>
              </a:rPr>
              <a:t>u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me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și încredere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 Consumatorii considera ca produsele vin dintr-o regiune dată, și are o calitate specifică zonei, iar calitatea este dată de cunoașterea tradițională și de caracteristicile zonei.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28596" y="1500174"/>
            <a:ext cx="8215338" cy="1938992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ro-RO" sz="2400" dirty="0" smtClean="0">
                <a:latin typeface="Arial" pitchFamily="34" charset="0"/>
                <a:cs typeface="Arial" pitchFamily="34" charset="0"/>
              </a:rPr>
              <a:t>Pentru a avea valoare economică este esențial să se verifice „Propunerea Unică de Vânzare”, a produsului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>
              <a:tabLst>
                <a:tab pos="457200" algn="l"/>
              </a:tabLst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ro-RO" sz="2400" dirty="0" smtClean="0"/>
              <a:t>Propunerea însăși trebuie să fie </a:t>
            </a:r>
            <a:r>
              <a:rPr lang="ro-RO" sz="2400" i="1" dirty="0" smtClean="0"/>
              <a:t>unică</a:t>
            </a:r>
            <a:r>
              <a:rPr lang="ro-RO" sz="2400" dirty="0" smtClean="0"/>
              <a:t> – ceva ce competitorii nu au și nu vor oferi.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E:\290120132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4879" y="3929066"/>
            <a:ext cx="3334443" cy="250033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57158" y="1357298"/>
            <a:ext cx="8429684" cy="4154984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tabLst>
                <a:tab pos="457200" algn="l"/>
              </a:tabLst>
            </a:pPr>
            <a:r>
              <a:rPr lang="ro-RO" sz="2400" b="1" dirty="0" smtClean="0"/>
              <a:t>Viziunea</a:t>
            </a:r>
            <a:r>
              <a:rPr lang="fr-CH" sz="2400" b="1" dirty="0" smtClean="0"/>
              <a:t> </a:t>
            </a:r>
            <a:r>
              <a:rPr lang="ro-RO" sz="2400" b="1" dirty="0" smtClean="0"/>
              <a:t>U</a:t>
            </a:r>
            <a:r>
              <a:rPr lang="fr-CH" sz="2400" b="1" dirty="0" smtClean="0"/>
              <a:t>E</a:t>
            </a:r>
            <a:endParaRPr lang="fr-CH" sz="2400" b="1" dirty="0"/>
          </a:p>
          <a:p>
            <a:pPr algn="ctr">
              <a:tabLst>
                <a:tab pos="457200" algn="l"/>
              </a:tabLst>
            </a:pPr>
            <a:r>
              <a:rPr lang="fr-CH" sz="2400" b="1" dirty="0"/>
              <a:t> </a:t>
            </a:r>
            <a:endParaRPr lang="en-US" sz="2400" dirty="0"/>
          </a:p>
          <a:p>
            <a:pPr algn="just">
              <a:tabLst>
                <a:tab pos="457200" algn="l"/>
              </a:tabLst>
            </a:pPr>
            <a:r>
              <a:rPr lang="ro-RO" sz="2400" dirty="0" smtClean="0"/>
              <a:t>Uniunea Europeană (UE) insistă asupra </a:t>
            </a:r>
            <a:r>
              <a:rPr lang="ro-RO" sz="2400" b="1" dirty="0" smtClean="0"/>
              <a:t>istoricului</a:t>
            </a:r>
            <a:r>
              <a:rPr lang="ro-RO" sz="2400" dirty="0" smtClean="0"/>
              <a:t>. Produsul a fost moștenit de la generațiile anterioare și faptul că se mai face sau se dorește reluarea procesului de producție este rezultatul acestei moșteniri.</a:t>
            </a:r>
            <a:r>
              <a:rPr lang="en-US" sz="2400" dirty="0" smtClean="0"/>
              <a:t> </a:t>
            </a:r>
            <a:endParaRPr lang="en-US" sz="2400" dirty="0"/>
          </a:p>
          <a:p>
            <a:pPr algn="just">
              <a:tabLst>
                <a:tab pos="457200" algn="l"/>
              </a:tabLst>
            </a:pPr>
            <a:endParaRPr lang="en-US" sz="2400" dirty="0"/>
          </a:p>
          <a:p>
            <a:pPr algn="just">
              <a:tabLst>
                <a:tab pos="457200" algn="l"/>
              </a:tabLst>
            </a:pPr>
            <a:r>
              <a:rPr lang="ro-RO" sz="2400" dirty="0" smtClean="0"/>
              <a:t>UE insistă pe </a:t>
            </a:r>
            <a:r>
              <a:rPr lang="en-US" sz="2400" b="1" dirty="0" smtClean="0"/>
              <a:t>prop</a:t>
            </a:r>
            <a:r>
              <a:rPr lang="ro-RO" sz="2400" b="1" dirty="0" smtClean="0"/>
              <a:t>rietatea</a:t>
            </a:r>
            <a:r>
              <a:rPr lang="en-US" sz="2400" b="1" dirty="0" smtClean="0"/>
              <a:t> com</a:t>
            </a:r>
            <a:r>
              <a:rPr lang="ro-RO" sz="2400" b="1" dirty="0" smtClean="0"/>
              <a:t>u</a:t>
            </a:r>
            <a:r>
              <a:rPr lang="en-US" sz="2400" b="1" dirty="0" smtClean="0"/>
              <a:t>n</a:t>
            </a:r>
            <a:r>
              <a:rPr lang="ro-RO" sz="2400" b="1" dirty="0" smtClean="0"/>
              <a:t>ă</a:t>
            </a:r>
            <a:r>
              <a:rPr lang="en-US" sz="2400" b="1" dirty="0" smtClean="0"/>
              <a:t> </a:t>
            </a:r>
            <a:r>
              <a:rPr lang="ro-RO" sz="2400" dirty="0" smtClean="0"/>
              <a:t>a recunoașterii ca IG</a:t>
            </a:r>
            <a:r>
              <a:rPr lang="en-US" sz="2400" dirty="0" smtClean="0"/>
              <a:t>. </a:t>
            </a:r>
            <a:r>
              <a:rPr lang="ro-RO" sz="2400" dirty="0" smtClean="0"/>
              <a:t>Înregistrarea unui </a:t>
            </a:r>
            <a:r>
              <a:rPr lang="en-US" sz="2400" b="1" dirty="0" smtClean="0"/>
              <a:t>cod</a:t>
            </a:r>
            <a:r>
              <a:rPr lang="ro-RO" sz="2400" b="1" dirty="0" smtClean="0"/>
              <a:t> </a:t>
            </a:r>
            <a:r>
              <a:rPr lang="en-US" sz="2400" b="1" dirty="0" smtClean="0"/>
              <a:t>com</a:t>
            </a:r>
            <a:r>
              <a:rPr lang="ro-RO" sz="2400" b="1" dirty="0"/>
              <a:t>u</a:t>
            </a:r>
            <a:r>
              <a:rPr lang="en-US" sz="2400" b="1" dirty="0" smtClean="0"/>
              <a:t>n </a:t>
            </a:r>
            <a:r>
              <a:rPr lang="ro-RO" sz="2400" b="1" dirty="0" smtClean="0"/>
              <a:t>de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practic</a:t>
            </a:r>
            <a:r>
              <a:rPr lang="ro-RO" sz="2400" b="1" dirty="0" smtClean="0"/>
              <a:t>ă</a:t>
            </a:r>
            <a:r>
              <a:rPr lang="en-US" sz="2400" b="1" dirty="0" smtClean="0"/>
              <a:t> </a:t>
            </a:r>
            <a:r>
              <a:rPr lang="ro-RO" sz="2400" dirty="0" smtClean="0"/>
              <a:t>trebuie să fie pregătită de către</a:t>
            </a:r>
            <a:r>
              <a:rPr lang="en-US" sz="2400" b="1" dirty="0" smtClean="0"/>
              <a:t> </a:t>
            </a:r>
            <a:r>
              <a:rPr lang="ro-RO" sz="2400" b="1" dirty="0" smtClean="0"/>
              <a:t>un</a:t>
            </a:r>
            <a:r>
              <a:rPr lang="en-US" sz="2400" b="1" dirty="0"/>
              <a:t> </a:t>
            </a:r>
            <a:r>
              <a:rPr lang="en-US" sz="2400" b="1" dirty="0" err="1" smtClean="0"/>
              <a:t>grup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repre</a:t>
            </a:r>
            <a:r>
              <a:rPr lang="ro-RO" sz="2400" b="1" dirty="0" smtClean="0"/>
              <a:t>z</a:t>
            </a:r>
            <a:r>
              <a:rPr lang="en-US" sz="2400" b="1" dirty="0" err="1" smtClean="0"/>
              <a:t>entativ</a:t>
            </a:r>
            <a:r>
              <a:rPr lang="en-US" sz="2400" b="1" dirty="0" smtClean="0"/>
              <a:t> </a:t>
            </a:r>
            <a:r>
              <a:rPr lang="ro-RO" sz="2400" b="1" dirty="0" smtClean="0"/>
              <a:t>de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produc</a:t>
            </a:r>
            <a:r>
              <a:rPr lang="ro-RO" sz="2400" b="1" dirty="0" smtClean="0"/>
              <a:t>ăto</a:t>
            </a:r>
            <a:r>
              <a:rPr lang="en-US" sz="2400" b="1" dirty="0" smtClean="0"/>
              <a:t>r</a:t>
            </a:r>
            <a:r>
              <a:rPr lang="ro-RO" sz="2400" b="1" dirty="0" smtClean="0"/>
              <a:t>i</a:t>
            </a:r>
            <a:r>
              <a:rPr lang="en-US" sz="2400" b="1" dirty="0" smtClean="0"/>
              <a:t> </a:t>
            </a:r>
            <a:r>
              <a:rPr lang="ro-RO" sz="2400" dirty="0" smtClean="0"/>
              <a:t>și</a:t>
            </a:r>
            <a:r>
              <a:rPr lang="ro-RO" sz="2400" dirty="0"/>
              <a:t> </a:t>
            </a:r>
            <a:r>
              <a:rPr lang="ro-RO" sz="2400" dirty="0" smtClean="0"/>
              <a:t>sistemul este monitorizat de către un organism profesional.</a:t>
            </a:r>
            <a:endParaRPr lang="en-US" sz="2400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1191268"/>
            <a:ext cx="8429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b="1" dirty="0" smtClean="0">
                <a:latin typeface="Arial" pitchFamily="34" charset="0"/>
                <a:cs typeface="Arial" pitchFamily="34" charset="0"/>
              </a:rPr>
              <a:t>3- </a:t>
            </a:r>
            <a:r>
              <a:rPr lang="en-GB" sz="2800" b="1" dirty="0" err="1" smtClean="0">
                <a:latin typeface="Arial" pitchFamily="34" charset="0"/>
                <a:cs typeface="Arial" pitchFamily="34" charset="0"/>
              </a:rPr>
              <a:t>caracteristic</a:t>
            </a:r>
            <a:r>
              <a:rPr lang="ro-RO" sz="2800" b="1" dirty="0" smtClean="0">
                <a:latin typeface="Arial" pitchFamily="34" charset="0"/>
                <a:cs typeface="Arial" pitchFamily="34" charset="0"/>
              </a:rPr>
              <a:t>ile</a:t>
            </a:r>
            <a:r>
              <a:rPr lang="fr-CH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o-RO" sz="2800" b="1" dirty="0" smtClean="0">
                <a:latin typeface="Arial" pitchFamily="34" charset="0"/>
                <a:cs typeface="Arial" pitchFamily="34" charset="0"/>
              </a:rPr>
              <a:t>Caietului de sarcini</a:t>
            </a:r>
            <a:endParaRPr lang="fr-CH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00034" y="1911858"/>
            <a:ext cx="8137525" cy="341632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ro-RO" sz="2400" dirty="0" smtClean="0">
                <a:latin typeface="Arial" pitchFamily="34" charset="0"/>
                <a:cs typeface="Arial" pitchFamily="34" charset="0"/>
              </a:rPr>
              <a:t>Caietul de sarcini pune în formă scrisă tot ceea ce trebuie să se respecte în 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procesul de producție. Definește ce se acceptă și ce nu se acceptă, cu privire la diferitele criterii de calitate, pentru a proteja consumatorii și producătorii legitimi.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>
              <a:tabLst>
                <a:tab pos="457200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>
              <a:tabLst>
                <a:tab pos="457200" algn="l"/>
              </a:tabLst>
            </a:pPr>
            <a:r>
              <a:rPr lang="ro-RO" sz="2400" dirty="0" smtClean="0">
                <a:latin typeface="Arial" pitchFamily="34" charset="0"/>
                <a:cs typeface="Arial" pitchFamily="34" charset="0"/>
              </a:rPr>
              <a:t>Oferă o anumită marjă 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de manevră pentru producători și în primul rând pentru procesatori, datorită caracterului artizanal al produsului.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7158" y="1571612"/>
            <a:ext cx="8215370" cy="156966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ro-RO" sz="2400" b="1" dirty="0" smtClean="0">
                <a:latin typeface="Arial" pitchFamily="34" charset="0"/>
                <a:cs typeface="Arial" pitchFamily="34" charset="0"/>
              </a:rPr>
              <a:t>Caietul de sarcini 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scris 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este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nego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iat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 între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operator</a:t>
            </a:r>
            <a:r>
              <a:rPr lang="ro-RO" sz="2400" dirty="0" smtClean="0">
                <a:latin typeface="Arial" pitchFamily="34" charset="0"/>
                <a:cs typeface="Arial" pitchFamily="34" charset="0"/>
              </a:rPr>
              <a:t>i și acceptat de către Stat în timpul procesului de înregistrare. Este controlat de către organismul de certificare (dacă există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9"/>
          <p:cNvSpPr>
            <a:spLocks noChangeArrowheads="1"/>
          </p:cNvSpPr>
          <p:nvPr/>
        </p:nvSpPr>
        <p:spPr bwMode="auto">
          <a:xfrm>
            <a:off x="3003727" y="2356603"/>
            <a:ext cx="3146366" cy="2710316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3798123" y="3293455"/>
            <a:ext cx="1482989" cy="14843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928926" y="3563330"/>
            <a:ext cx="334833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66788">
              <a:spcBef>
                <a:spcPct val="50000"/>
              </a:spcBef>
            </a:pPr>
            <a:r>
              <a:rPr lang="ro-RO" sz="2000" b="1" dirty="0" smtClean="0">
                <a:latin typeface="Arial" pitchFamily="34" charset="0"/>
                <a:cs typeface="Arial" pitchFamily="34" charset="0"/>
              </a:rPr>
              <a:t>Organizația </a:t>
            </a:r>
            <a:r>
              <a:rPr lang="fr-CH" sz="2000" b="1" dirty="0" err="1" smtClean="0">
                <a:latin typeface="Arial" pitchFamily="34" charset="0"/>
                <a:cs typeface="Arial" pitchFamily="34" charset="0"/>
              </a:rPr>
              <a:t>Colectiv</a:t>
            </a:r>
            <a:r>
              <a:rPr lang="ro-RO" sz="2000" b="1" dirty="0" smtClean="0">
                <a:latin typeface="Arial" pitchFamily="34" charset="0"/>
                <a:cs typeface="Arial" pitchFamily="34" charset="0"/>
              </a:rPr>
              <a:t>ă</a:t>
            </a:r>
            <a:r>
              <a:rPr lang="fr-CH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fr-CH" sz="2000" b="1" dirty="0">
                <a:latin typeface="Arial" pitchFamily="34" charset="0"/>
                <a:cs typeface="Arial" pitchFamily="34" charset="0"/>
              </a:rPr>
              <a:t>(</a:t>
            </a:r>
            <a:r>
              <a:rPr lang="fr-CH" sz="2000" b="1" dirty="0" smtClean="0">
                <a:latin typeface="Arial" pitchFamily="34" charset="0"/>
                <a:cs typeface="Arial" pitchFamily="34" charset="0"/>
              </a:rPr>
              <a:t>Produc</a:t>
            </a:r>
            <a:r>
              <a:rPr lang="ro-RO" sz="2000" b="1" dirty="0" smtClean="0">
                <a:latin typeface="Arial" pitchFamily="34" charset="0"/>
                <a:cs typeface="Arial" pitchFamily="34" charset="0"/>
              </a:rPr>
              <a:t>ători</a:t>
            </a:r>
            <a:r>
              <a:rPr lang="fr-CH" sz="20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fr-CH" sz="2000" b="1" dirty="0" err="1" smtClean="0">
                <a:latin typeface="Arial" pitchFamily="34" charset="0"/>
                <a:cs typeface="Arial" pitchFamily="34" charset="0"/>
              </a:rPr>
              <a:t>Proces</a:t>
            </a:r>
            <a:r>
              <a:rPr lang="ro-RO" sz="2000" b="1" dirty="0" smtClean="0">
                <a:latin typeface="Arial" pitchFamily="34" charset="0"/>
                <a:cs typeface="Arial" pitchFamily="34" charset="0"/>
              </a:rPr>
              <a:t>at</a:t>
            </a:r>
            <a:r>
              <a:rPr lang="fr-CH" sz="2000" b="1" dirty="0" smtClean="0">
                <a:latin typeface="Arial" pitchFamily="34" charset="0"/>
                <a:cs typeface="Arial" pitchFamily="34" charset="0"/>
              </a:rPr>
              <a:t>or</a:t>
            </a:r>
            <a:r>
              <a:rPr lang="ro-RO" sz="2000" b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fr-CH" sz="2400" b="1" dirty="0" smtClean="0"/>
              <a:t>)</a:t>
            </a:r>
            <a:endParaRPr lang="en-US" sz="2400" b="1" dirty="0"/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2487140" y="1872280"/>
            <a:ext cx="423190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66788">
              <a:spcBef>
                <a:spcPct val="50000"/>
              </a:spcBef>
            </a:pPr>
            <a:r>
              <a:rPr lang="ro-RO" sz="2000" b="1" dirty="0" smtClean="0">
                <a:latin typeface="Arial" pitchFamily="34" charset="0"/>
                <a:cs typeface="Arial" pitchFamily="34" charset="0"/>
              </a:rPr>
              <a:t>Cadrul l</a:t>
            </a:r>
            <a:r>
              <a:rPr lang="fr-CH" sz="2000" b="1" dirty="0" err="1" smtClean="0">
                <a:latin typeface="Arial" pitchFamily="34" charset="0"/>
                <a:cs typeface="Arial" pitchFamily="34" charset="0"/>
              </a:rPr>
              <a:t>egal</a:t>
            </a:r>
            <a:r>
              <a:rPr lang="ro-RO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CH" sz="20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o-RO" sz="2000" b="1" dirty="0" smtClean="0">
                <a:latin typeface="Arial" pitchFamily="34" charset="0"/>
                <a:cs typeface="Arial" pitchFamily="34" charset="0"/>
              </a:rPr>
              <a:t>legislația </a:t>
            </a:r>
            <a:r>
              <a:rPr lang="fr-CH" sz="2000" b="1" dirty="0" smtClean="0">
                <a:latin typeface="Arial" pitchFamily="34" charset="0"/>
                <a:cs typeface="Arial" pitchFamily="34" charset="0"/>
              </a:rPr>
              <a:t>na</a:t>
            </a:r>
            <a:r>
              <a:rPr lang="ro-RO" sz="2000" b="1" dirty="0" smtClean="0">
                <a:latin typeface="Arial" pitchFamily="34" charset="0"/>
                <a:cs typeface="Arial" pitchFamily="34" charset="0"/>
              </a:rPr>
              <a:t>ț</a:t>
            </a:r>
            <a:r>
              <a:rPr lang="fr-CH" sz="2000" b="1" dirty="0" err="1" smtClean="0">
                <a:latin typeface="Arial" pitchFamily="34" charset="0"/>
                <a:cs typeface="Arial" pitchFamily="34" charset="0"/>
              </a:rPr>
              <a:t>ional</a:t>
            </a:r>
            <a:r>
              <a:rPr lang="ro-RO" sz="2000" b="1" dirty="0" smtClean="0">
                <a:latin typeface="Arial" pitchFamily="34" charset="0"/>
                <a:cs typeface="Arial" pitchFamily="34" charset="0"/>
              </a:rPr>
              <a:t>ă</a:t>
            </a:r>
            <a:r>
              <a:rPr lang="fr-CH" sz="20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285779" y="5242339"/>
            <a:ext cx="318972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66788">
              <a:spcBef>
                <a:spcPct val="50000"/>
              </a:spcBef>
            </a:pPr>
            <a:r>
              <a:rPr lang="ro-RO" sz="2000" b="1" dirty="0" smtClean="0">
                <a:latin typeface="Arial" pitchFamily="34" charset="0"/>
                <a:cs typeface="Arial" pitchFamily="34" charset="0"/>
              </a:rPr>
              <a:t>Organismul de </a:t>
            </a:r>
            <a:r>
              <a:rPr lang="fr-CH" sz="2000" b="1" dirty="0" err="1" smtClean="0">
                <a:latin typeface="Arial" pitchFamily="34" charset="0"/>
                <a:cs typeface="Arial" pitchFamily="34" charset="0"/>
              </a:rPr>
              <a:t>Certifica</a:t>
            </a:r>
            <a:r>
              <a:rPr lang="ro-RO" sz="2000" b="1" dirty="0" smtClean="0">
                <a:latin typeface="Arial" pitchFamily="34" charset="0"/>
                <a:cs typeface="Arial" pitchFamily="34" charset="0"/>
              </a:rPr>
              <a:t>re </a:t>
            </a:r>
            <a:r>
              <a:rPr lang="fr-CH" sz="2000" b="1" dirty="0">
                <a:latin typeface="Arial" pitchFamily="34" charset="0"/>
                <a:cs typeface="Arial" pitchFamily="34" charset="0"/>
              </a:rPr>
              <a:t>(control </a:t>
            </a:r>
            <a:r>
              <a:rPr lang="ro-RO" sz="2000" b="1" dirty="0" smtClean="0">
                <a:latin typeface="Arial" pitchFamily="34" charset="0"/>
                <a:cs typeface="Arial" pitchFamily="34" charset="0"/>
              </a:rPr>
              <a:t> de calitate</a:t>
            </a:r>
            <a:r>
              <a:rPr lang="fr-CH" sz="20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5678311" y="5242339"/>
            <a:ext cx="303709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66788">
              <a:spcBef>
                <a:spcPct val="50000"/>
              </a:spcBef>
            </a:pPr>
            <a:r>
              <a:rPr lang="ro-RO" sz="2000" b="1" dirty="0" smtClean="0">
                <a:latin typeface="Arial" pitchFamily="34" charset="0"/>
                <a:cs typeface="Arial" pitchFamily="34" charset="0"/>
              </a:rPr>
              <a:t>Sprijin </a:t>
            </a:r>
            <a:r>
              <a:rPr lang="fr-CH" sz="2000" b="1" dirty="0" err="1" smtClean="0">
                <a:latin typeface="Arial" pitchFamily="34" charset="0"/>
                <a:cs typeface="Arial" pitchFamily="34" charset="0"/>
              </a:rPr>
              <a:t>Extern</a:t>
            </a:r>
            <a:r>
              <a:rPr lang="fr-CH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CH" sz="2000" b="1" dirty="0">
                <a:latin typeface="Arial" pitchFamily="34" charset="0"/>
                <a:cs typeface="Arial" pitchFamily="34" charset="0"/>
              </a:rPr>
              <a:t>&amp; </a:t>
            </a:r>
            <a:r>
              <a:rPr lang="fr-CH" sz="2000" b="1" dirty="0" err="1" smtClean="0">
                <a:latin typeface="Arial" pitchFamily="34" charset="0"/>
                <a:cs typeface="Arial" pitchFamily="34" charset="0"/>
              </a:rPr>
              <a:t>facilitato</a:t>
            </a:r>
            <a:r>
              <a:rPr lang="ro-RO" sz="2000" b="1" dirty="0" smtClean="0">
                <a:latin typeface="Arial" pitchFamily="34" charset="0"/>
                <a:cs typeface="Arial" pitchFamily="34" charset="0"/>
              </a:rPr>
              <a:t>ri</a:t>
            </a:r>
            <a:r>
              <a:rPr lang="fr-CH" sz="2000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o-RO" sz="2000" b="1" dirty="0" smtClean="0">
                <a:latin typeface="Arial" pitchFamily="34" charset="0"/>
                <a:cs typeface="Arial" pitchFamily="34" charset="0"/>
              </a:rPr>
              <a:t>la nivel </a:t>
            </a:r>
            <a:r>
              <a:rPr lang="fr-CH" sz="2000" b="1" dirty="0" err="1" smtClean="0">
                <a:latin typeface="Arial" pitchFamily="34" charset="0"/>
                <a:cs typeface="Arial" pitchFamily="34" charset="0"/>
              </a:rPr>
              <a:t>regional</a:t>
            </a:r>
            <a:r>
              <a:rPr lang="fr-CH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fr-CH" sz="2000" b="1" dirty="0" smtClean="0">
                <a:latin typeface="Arial" pitchFamily="34" charset="0"/>
                <a:cs typeface="Arial" pitchFamily="34" charset="0"/>
              </a:rPr>
              <a:t>O</a:t>
            </a:r>
            <a:r>
              <a:rPr lang="ro-RO" sz="2000" b="1" dirty="0" smtClean="0">
                <a:latin typeface="Arial" pitchFamily="34" charset="0"/>
                <a:cs typeface="Arial" pitchFamily="34" charset="0"/>
              </a:rPr>
              <a:t>NG-uri</a:t>
            </a:r>
            <a:r>
              <a:rPr lang="fr-CH" sz="20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o-RO" sz="2000" b="1" dirty="0" smtClean="0">
                <a:latin typeface="Arial" pitchFamily="34" charset="0"/>
                <a:cs typeface="Arial" pitchFamily="34" charset="0"/>
              </a:rPr>
              <a:t>ce</a:t>
            </a:r>
            <a:r>
              <a:rPr lang="fr-CH" sz="2000" b="1" dirty="0" smtClean="0">
                <a:latin typeface="Arial" pitchFamily="34" charset="0"/>
                <a:cs typeface="Arial" pitchFamily="34" charset="0"/>
              </a:rPr>
              <a:t>r</a:t>
            </a:r>
            <a:r>
              <a:rPr lang="ro-RO" sz="2000" b="1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fr-CH" sz="2000" b="1" dirty="0" smtClean="0">
                <a:latin typeface="Arial" pitchFamily="34" charset="0"/>
                <a:cs typeface="Arial" pitchFamily="34" charset="0"/>
              </a:rPr>
              <a:t>e</a:t>
            </a:r>
            <a:r>
              <a:rPr lang="ro-RO" sz="2000" b="1" dirty="0" smtClean="0">
                <a:latin typeface="Arial" pitchFamily="34" charset="0"/>
                <a:cs typeface="Arial" pitchFamily="34" charset="0"/>
              </a:rPr>
              <a:t>ta</a:t>
            </a:r>
            <a:r>
              <a:rPr lang="fr-CH" sz="2000" b="1" dirty="0" smtClean="0">
                <a:latin typeface="Arial" pitchFamily="34" charset="0"/>
                <a:cs typeface="Arial" pitchFamily="34" charset="0"/>
              </a:rPr>
              <a:t>r</a:t>
            </a:r>
            <a:r>
              <a:rPr lang="ro-RO" sz="2000" b="1" dirty="0" smtClean="0">
                <a:latin typeface="Arial" pitchFamily="34" charset="0"/>
                <a:cs typeface="Arial" pitchFamily="34" charset="0"/>
              </a:rPr>
              <a:t>e</a:t>
            </a:r>
            <a:r>
              <a:rPr lang="fr-CH" sz="20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" y="1071546"/>
            <a:ext cx="56783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CH" sz="2800" b="1" dirty="0" smtClean="0">
                <a:latin typeface="Arial" pitchFamily="34" charset="0"/>
                <a:cs typeface="Arial" pitchFamily="34" charset="0"/>
              </a:rPr>
              <a:t>4- </a:t>
            </a:r>
            <a:r>
              <a:rPr lang="ro-RO" sz="2800" b="1" dirty="0" smtClean="0">
                <a:latin typeface="Arial" pitchFamily="34" charset="0"/>
                <a:cs typeface="Arial" pitchFamily="34" charset="0"/>
              </a:rPr>
              <a:t>Organizația interdisciplinară (colectivă)</a:t>
            </a:r>
            <a:endParaRPr lang="fr-CH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0" y="3743270"/>
            <a:ext cx="25003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66788">
              <a:spcBef>
                <a:spcPct val="50000"/>
              </a:spcBef>
            </a:pPr>
            <a:r>
              <a:rPr lang="ro-RO" sz="2000" b="1" i="1" dirty="0" smtClean="0">
                <a:latin typeface="Arial" pitchFamily="34" charset="0"/>
                <a:cs typeface="Arial" pitchFamily="34" charset="0"/>
              </a:rPr>
              <a:t>Caietul de sarcini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Connecteur droit avec flèche 12"/>
          <p:cNvCxnSpPr>
            <a:stCxn id="11" idx="0"/>
            <a:endCxn id="6" idx="2"/>
          </p:cNvCxnSpPr>
          <p:nvPr/>
        </p:nvCxnSpPr>
        <p:spPr bwMode="auto">
          <a:xfrm flipV="1">
            <a:off x="1250165" y="2272390"/>
            <a:ext cx="3352930" cy="147088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1" name="Connecteur droit avec flèche 20"/>
          <p:cNvCxnSpPr>
            <a:stCxn id="11" idx="3"/>
            <a:endCxn id="5" idx="1"/>
          </p:cNvCxnSpPr>
          <p:nvPr/>
        </p:nvCxnSpPr>
        <p:spPr bwMode="auto">
          <a:xfrm>
            <a:off x="2500330" y="3943325"/>
            <a:ext cx="428596" cy="472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3" name="Connecteur droit avec flèche 22"/>
          <p:cNvCxnSpPr>
            <a:stCxn id="11" idx="2"/>
            <a:endCxn id="7" idx="0"/>
          </p:cNvCxnSpPr>
          <p:nvPr/>
        </p:nvCxnSpPr>
        <p:spPr bwMode="auto">
          <a:xfrm>
            <a:off x="1250165" y="4143380"/>
            <a:ext cx="630479" cy="109895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0" y="1214422"/>
            <a:ext cx="39290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CH" sz="1800" b="1" dirty="0" err="1" smtClean="0">
                <a:latin typeface="Arial" pitchFamily="34" charset="0"/>
                <a:cs typeface="Arial" pitchFamily="34" charset="0"/>
              </a:rPr>
              <a:t>Organi</a:t>
            </a:r>
            <a:r>
              <a:rPr lang="ro-RO" sz="1800" b="1" dirty="0" smtClean="0">
                <a:latin typeface="Arial" pitchFamily="34" charset="0"/>
                <a:cs typeface="Arial" pitchFamily="34" charset="0"/>
              </a:rPr>
              <a:t>zația</a:t>
            </a:r>
            <a:r>
              <a:rPr lang="fr-CH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CH" sz="1800" b="1" dirty="0" err="1" smtClean="0">
                <a:latin typeface="Arial" pitchFamily="34" charset="0"/>
                <a:cs typeface="Arial" pitchFamily="34" charset="0"/>
              </a:rPr>
              <a:t>Interprofesional</a:t>
            </a:r>
            <a:r>
              <a:rPr lang="ro-RO" sz="1800" b="1" dirty="0" smtClean="0">
                <a:latin typeface="Arial" pitchFamily="34" charset="0"/>
                <a:cs typeface="Arial" pitchFamily="34" charset="0"/>
              </a:rPr>
              <a:t>ă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e 48"/>
          <p:cNvGrpSpPr>
            <a:grpSpLocks/>
          </p:cNvGrpSpPr>
          <p:nvPr/>
        </p:nvGrpSpPr>
        <p:grpSpPr bwMode="auto">
          <a:xfrm>
            <a:off x="1258888" y="1621463"/>
            <a:ext cx="7385078" cy="4757390"/>
            <a:chOff x="1042988" y="1245917"/>
            <a:chExt cx="6913562" cy="4757390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3659188" y="3705243"/>
              <a:ext cx="252412" cy="252412"/>
            </a:xfrm>
            <a:prstGeom prst="ellipse">
              <a:avLst/>
            </a:prstGeom>
            <a:solidFill>
              <a:srgbClr val="A50021"/>
            </a:solidFill>
            <a:ln w="9525">
              <a:solidFill>
                <a:srgbClr val="A5002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Oval 10"/>
            <p:cNvSpPr>
              <a:spLocks noChangeArrowheads="1"/>
            </p:cNvSpPr>
            <p:nvPr/>
          </p:nvSpPr>
          <p:spPr bwMode="auto">
            <a:xfrm>
              <a:off x="3887788" y="2914668"/>
              <a:ext cx="252412" cy="2524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rgbClr val="A5002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 Box 12"/>
            <p:cNvSpPr txBox="1">
              <a:spLocks noChangeArrowheads="1"/>
            </p:cNvSpPr>
            <p:nvPr/>
          </p:nvSpPr>
          <p:spPr bwMode="auto">
            <a:xfrm>
              <a:off x="5082919" y="2832118"/>
              <a:ext cx="1835279" cy="378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0794" tIns="50397" rIns="100794" bIns="50397">
              <a:spAutoFit/>
            </a:bodyPr>
            <a:lstStyle/>
            <a:p>
              <a:pPr defTabSz="1008063"/>
              <a:r>
                <a:rPr lang="ro-RO" sz="1800" dirty="0" smtClean="0">
                  <a:latin typeface="Arial" pitchFamily="34" charset="0"/>
                  <a:cs typeface="Arial" pitchFamily="34" charset="0"/>
                </a:rPr>
                <a:t>primii</a:t>
              </a:r>
              <a:r>
                <a:rPr lang="en-GB" sz="18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GB" sz="1800" dirty="0" err="1" smtClean="0">
                  <a:latin typeface="Arial" pitchFamily="34" charset="0"/>
                  <a:cs typeface="Arial" pitchFamily="34" charset="0"/>
                </a:rPr>
                <a:t>proces</a:t>
              </a:r>
              <a:r>
                <a:rPr lang="ro-RO" sz="1800" dirty="0" smtClean="0">
                  <a:latin typeface="Arial" pitchFamily="34" charset="0"/>
                  <a:cs typeface="Arial" pitchFamily="34" charset="0"/>
                </a:rPr>
                <a:t>at</a:t>
              </a:r>
              <a:r>
                <a:rPr lang="en-GB" sz="1800" dirty="0" smtClean="0">
                  <a:latin typeface="Arial" pitchFamily="34" charset="0"/>
                  <a:cs typeface="Arial" pitchFamily="34" charset="0"/>
                </a:rPr>
                <a:t>or</a:t>
              </a:r>
              <a:r>
                <a:rPr lang="ro-RO" sz="1800" dirty="0" smtClean="0">
                  <a:latin typeface="Arial" pitchFamily="34" charset="0"/>
                  <a:cs typeface="Arial" pitchFamily="34" charset="0"/>
                </a:rPr>
                <a:t>i</a:t>
              </a:r>
              <a:endParaRPr lang="en-GB" sz="1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AutoShape 13"/>
            <p:cNvSpPr>
              <a:spLocks noChangeArrowheads="1"/>
            </p:cNvSpPr>
            <p:nvPr/>
          </p:nvSpPr>
          <p:spPr bwMode="auto">
            <a:xfrm>
              <a:off x="4040188" y="3248043"/>
              <a:ext cx="304800" cy="457200"/>
            </a:xfrm>
            <a:prstGeom prst="upDownArrow">
              <a:avLst>
                <a:gd name="adj1" fmla="val 50000"/>
                <a:gd name="adj2" fmla="val 3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Oval 14"/>
            <p:cNvSpPr>
              <a:spLocks noChangeArrowheads="1"/>
            </p:cNvSpPr>
            <p:nvPr/>
          </p:nvSpPr>
          <p:spPr bwMode="auto">
            <a:xfrm>
              <a:off x="3659188" y="2100280"/>
              <a:ext cx="252412" cy="252413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rgbClr val="A5002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Oval 15"/>
            <p:cNvSpPr>
              <a:spLocks noChangeArrowheads="1"/>
            </p:cNvSpPr>
            <p:nvPr/>
          </p:nvSpPr>
          <p:spPr bwMode="auto">
            <a:xfrm>
              <a:off x="4192588" y="2914668"/>
              <a:ext cx="252412" cy="2524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rgbClr val="A5002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Oval 16"/>
            <p:cNvSpPr>
              <a:spLocks noChangeArrowheads="1"/>
            </p:cNvSpPr>
            <p:nvPr/>
          </p:nvSpPr>
          <p:spPr bwMode="auto">
            <a:xfrm>
              <a:off x="3963988" y="3705243"/>
              <a:ext cx="252412" cy="252412"/>
            </a:xfrm>
            <a:prstGeom prst="ellipse">
              <a:avLst/>
            </a:prstGeom>
            <a:solidFill>
              <a:srgbClr val="A50021"/>
            </a:solidFill>
            <a:ln w="9525">
              <a:solidFill>
                <a:srgbClr val="A5002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Oval 17"/>
            <p:cNvSpPr>
              <a:spLocks noChangeArrowheads="1"/>
            </p:cNvSpPr>
            <p:nvPr/>
          </p:nvSpPr>
          <p:spPr bwMode="auto">
            <a:xfrm>
              <a:off x="4321175" y="3705243"/>
              <a:ext cx="252413" cy="252412"/>
            </a:xfrm>
            <a:prstGeom prst="ellipse">
              <a:avLst/>
            </a:prstGeom>
            <a:solidFill>
              <a:srgbClr val="A50021"/>
            </a:solidFill>
            <a:ln w="9525">
              <a:solidFill>
                <a:srgbClr val="A5002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AutoShape 19"/>
            <p:cNvSpPr>
              <a:spLocks noChangeArrowheads="1"/>
            </p:cNvSpPr>
            <p:nvPr/>
          </p:nvSpPr>
          <p:spPr bwMode="auto">
            <a:xfrm>
              <a:off x="4040188" y="2405080"/>
              <a:ext cx="304800" cy="457200"/>
            </a:xfrm>
            <a:prstGeom prst="upDownArrow">
              <a:avLst>
                <a:gd name="adj1" fmla="val 50000"/>
                <a:gd name="adj2" fmla="val 3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Oval 20"/>
            <p:cNvSpPr>
              <a:spLocks noChangeArrowheads="1"/>
            </p:cNvSpPr>
            <p:nvPr/>
          </p:nvSpPr>
          <p:spPr bwMode="auto">
            <a:xfrm>
              <a:off x="3963988" y="2100280"/>
              <a:ext cx="252412" cy="252413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rgbClr val="A5002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Oval 21"/>
            <p:cNvSpPr>
              <a:spLocks noChangeArrowheads="1"/>
            </p:cNvSpPr>
            <p:nvPr/>
          </p:nvSpPr>
          <p:spPr bwMode="auto">
            <a:xfrm>
              <a:off x="4244975" y="2100280"/>
              <a:ext cx="252413" cy="252413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rgbClr val="A5002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Oval 22"/>
            <p:cNvSpPr>
              <a:spLocks noChangeArrowheads="1"/>
            </p:cNvSpPr>
            <p:nvPr/>
          </p:nvSpPr>
          <p:spPr bwMode="auto">
            <a:xfrm>
              <a:off x="4549775" y="2100280"/>
              <a:ext cx="252413" cy="252413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rgbClr val="A5002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Text Box 27"/>
            <p:cNvSpPr txBox="1">
              <a:spLocks noChangeArrowheads="1"/>
            </p:cNvSpPr>
            <p:nvPr/>
          </p:nvSpPr>
          <p:spPr bwMode="auto">
            <a:xfrm>
              <a:off x="5619613" y="2024080"/>
              <a:ext cx="1271033" cy="378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0794" tIns="50397" rIns="100794" bIns="50397">
              <a:spAutoFit/>
            </a:bodyPr>
            <a:lstStyle/>
            <a:p>
              <a:pPr defTabSz="1008063"/>
              <a:r>
                <a:rPr lang="en-GB" sz="1800" dirty="0" err="1" smtClean="0">
                  <a:latin typeface="Arial" pitchFamily="34" charset="0"/>
                  <a:cs typeface="Arial" pitchFamily="34" charset="0"/>
                </a:rPr>
                <a:t>produc</a:t>
              </a:r>
              <a:r>
                <a:rPr lang="ro-RO" sz="1800" dirty="0" smtClean="0">
                  <a:latin typeface="Arial" pitchFamily="34" charset="0"/>
                  <a:cs typeface="Arial" pitchFamily="34" charset="0"/>
                </a:rPr>
                <a:t>ători</a:t>
              </a:r>
              <a:endParaRPr lang="en-GB" sz="1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Text Box 28"/>
            <p:cNvSpPr txBox="1">
              <a:spLocks noChangeArrowheads="1"/>
            </p:cNvSpPr>
            <p:nvPr/>
          </p:nvSpPr>
          <p:spPr bwMode="auto">
            <a:xfrm rot="16200000">
              <a:off x="6685282" y="2870854"/>
              <a:ext cx="1886902" cy="345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o-RO" sz="1800" dirty="0" smtClean="0">
                  <a:latin typeface="Arial" pitchFamily="34" charset="0"/>
                  <a:cs typeface="Arial" pitchFamily="34" charset="0"/>
                </a:rPr>
                <a:t>F</a:t>
              </a:r>
              <a:r>
                <a:rPr lang="en-US" sz="1800" dirty="0" err="1" smtClean="0">
                  <a:latin typeface="Arial" pitchFamily="34" charset="0"/>
                  <a:cs typeface="Arial" pitchFamily="34" charset="0"/>
                </a:rPr>
                <a:t>acilitator</a:t>
              </a:r>
              <a:r>
                <a:rPr lang="ro-RO" sz="1800" dirty="0" smtClean="0">
                  <a:latin typeface="Arial" pitchFamily="34" charset="0"/>
                  <a:cs typeface="Arial" pitchFamily="34" charset="0"/>
                </a:rPr>
                <a:t> plătit</a:t>
              </a:r>
              <a:endParaRPr lang="en-US" sz="1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38"/>
            <p:cNvSpPr>
              <a:spLocks noChangeArrowheads="1"/>
            </p:cNvSpPr>
            <p:nvPr/>
          </p:nvSpPr>
          <p:spPr bwMode="auto">
            <a:xfrm>
              <a:off x="3125788" y="1752618"/>
              <a:ext cx="4830762" cy="266382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 Box 39"/>
            <p:cNvSpPr txBox="1">
              <a:spLocks noChangeArrowheads="1"/>
            </p:cNvSpPr>
            <p:nvPr/>
          </p:nvSpPr>
          <p:spPr bwMode="auto">
            <a:xfrm>
              <a:off x="3492500" y="5624530"/>
              <a:ext cx="1586015" cy="378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0794" tIns="50397" rIns="100794" bIns="50397">
              <a:spAutoFit/>
            </a:bodyPr>
            <a:lstStyle/>
            <a:p>
              <a:pPr defTabSz="1008063"/>
              <a:r>
                <a:rPr lang="en-GB" sz="12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GB" sz="1800" dirty="0" err="1" smtClean="0">
                  <a:latin typeface="Arial" pitchFamily="34" charset="0"/>
                  <a:cs typeface="Arial" pitchFamily="34" charset="0"/>
                </a:rPr>
                <a:t>consum</a:t>
              </a:r>
              <a:r>
                <a:rPr lang="ro-RO" sz="1800" dirty="0" smtClean="0">
                  <a:latin typeface="Arial" pitchFamily="34" charset="0"/>
                  <a:cs typeface="Arial" pitchFamily="34" charset="0"/>
                </a:rPr>
                <a:t>ato</a:t>
              </a:r>
              <a:r>
                <a:rPr lang="en-GB" sz="1800" dirty="0" smtClean="0">
                  <a:latin typeface="Arial" pitchFamily="34" charset="0"/>
                  <a:cs typeface="Arial" pitchFamily="34" charset="0"/>
                </a:rPr>
                <a:t>r</a:t>
              </a:r>
              <a:r>
                <a:rPr lang="ro-RO" sz="1800" dirty="0" smtClean="0">
                  <a:latin typeface="Arial" pitchFamily="34" charset="0"/>
                  <a:cs typeface="Arial" pitchFamily="34" charset="0"/>
                </a:rPr>
                <a:t>i</a:t>
              </a:r>
              <a:endParaRPr lang="en-GB" sz="1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AutoShape 40"/>
            <p:cNvSpPr>
              <a:spLocks noChangeArrowheads="1"/>
            </p:cNvSpPr>
            <p:nvPr/>
          </p:nvSpPr>
          <p:spPr bwMode="auto">
            <a:xfrm>
              <a:off x="1457325" y="2593993"/>
              <a:ext cx="420688" cy="420687"/>
            </a:xfrm>
            <a:prstGeom prst="diamond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 Box 41"/>
            <p:cNvSpPr txBox="1">
              <a:spLocks noChangeArrowheads="1"/>
            </p:cNvSpPr>
            <p:nvPr/>
          </p:nvSpPr>
          <p:spPr bwMode="auto">
            <a:xfrm>
              <a:off x="1042988" y="1681180"/>
              <a:ext cx="1860550" cy="489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0794" tIns="50397" rIns="100794" bIns="50397">
              <a:spAutoFit/>
            </a:bodyPr>
            <a:lstStyle/>
            <a:p>
              <a:pPr algn="ctr" defTabSz="1008063">
                <a:lnSpc>
                  <a:spcPct val="70000"/>
                </a:lnSpc>
              </a:pPr>
              <a:r>
                <a:rPr lang="ro-RO" sz="1800" dirty="0" smtClean="0">
                  <a:latin typeface="Arial" pitchFamily="34" charset="0"/>
                  <a:cs typeface="Arial" pitchFamily="34" charset="0"/>
                </a:rPr>
                <a:t>Organism de certificare</a:t>
              </a:r>
              <a:endParaRPr lang="en-GB" sz="1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AutoShape 42"/>
            <p:cNvSpPr>
              <a:spLocks noChangeArrowheads="1"/>
            </p:cNvSpPr>
            <p:nvPr/>
          </p:nvSpPr>
          <p:spPr bwMode="auto">
            <a:xfrm rot="-1558271">
              <a:off x="1711325" y="2330468"/>
              <a:ext cx="1128713" cy="155575"/>
            </a:xfrm>
            <a:prstGeom prst="leftRightArrow">
              <a:avLst>
                <a:gd name="adj1" fmla="val 50000"/>
                <a:gd name="adj2" fmla="val 145102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AutoShape 43"/>
            <p:cNvSpPr>
              <a:spLocks noChangeArrowheads="1"/>
            </p:cNvSpPr>
            <p:nvPr/>
          </p:nvSpPr>
          <p:spPr bwMode="auto">
            <a:xfrm rot="678196">
              <a:off x="1914525" y="2786080"/>
              <a:ext cx="914400" cy="152400"/>
            </a:xfrm>
            <a:prstGeom prst="leftRightArrow">
              <a:avLst>
                <a:gd name="adj1" fmla="val 50000"/>
                <a:gd name="adj2" fmla="val 12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AutoShape 44"/>
            <p:cNvSpPr>
              <a:spLocks noChangeArrowheads="1"/>
            </p:cNvSpPr>
            <p:nvPr/>
          </p:nvSpPr>
          <p:spPr bwMode="auto">
            <a:xfrm rot="2144833">
              <a:off x="1619250" y="3195655"/>
              <a:ext cx="1317625" cy="160338"/>
            </a:xfrm>
            <a:prstGeom prst="leftRightArrow">
              <a:avLst>
                <a:gd name="adj1" fmla="val 50000"/>
                <a:gd name="adj2" fmla="val 164356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Text Box 46"/>
            <p:cNvSpPr txBox="1">
              <a:spLocks noChangeArrowheads="1"/>
            </p:cNvSpPr>
            <p:nvPr/>
          </p:nvSpPr>
          <p:spPr bwMode="auto">
            <a:xfrm>
              <a:off x="2128838" y="2449530"/>
              <a:ext cx="12192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i="1" dirty="0" smtClean="0">
                  <a:latin typeface="Arial" pitchFamily="34" charset="0"/>
                  <a:cs typeface="Arial" pitchFamily="34" charset="0"/>
                </a:rPr>
                <a:t>contract</a:t>
              </a:r>
              <a:r>
                <a:rPr lang="ro-RO" sz="1800" i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en-US" sz="1800" i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AutoShape 47"/>
            <p:cNvSpPr>
              <a:spLocks noChangeArrowheads="1"/>
            </p:cNvSpPr>
            <p:nvPr/>
          </p:nvSpPr>
          <p:spPr bwMode="auto">
            <a:xfrm>
              <a:off x="4008438" y="4005280"/>
              <a:ext cx="276225" cy="627063"/>
            </a:xfrm>
            <a:prstGeom prst="upDownArrow">
              <a:avLst>
                <a:gd name="adj1" fmla="val 50000"/>
                <a:gd name="adj2" fmla="val 45402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Text Box 50"/>
            <p:cNvSpPr txBox="1">
              <a:spLocks noChangeArrowheads="1"/>
            </p:cNvSpPr>
            <p:nvPr/>
          </p:nvSpPr>
          <p:spPr bwMode="auto">
            <a:xfrm rot="16200000">
              <a:off x="6716336" y="2851671"/>
              <a:ext cx="900863" cy="354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0794" tIns="50397" rIns="100794" bIns="50397">
              <a:spAutoFit/>
            </a:bodyPr>
            <a:lstStyle/>
            <a:p>
              <a:pPr defTabSz="1008063"/>
              <a:r>
                <a:rPr lang="en-GB" sz="12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GB" sz="1800" dirty="0" err="1" smtClean="0">
                  <a:latin typeface="Arial" pitchFamily="34" charset="0"/>
                  <a:cs typeface="Arial" pitchFamily="34" charset="0"/>
                </a:rPr>
                <a:t>coleg</a:t>
              </a:r>
              <a:r>
                <a:rPr lang="ro-RO" sz="1800" dirty="0" smtClean="0">
                  <a:latin typeface="Arial" pitchFamily="34" charset="0"/>
                  <a:cs typeface="Arial" pitchFamily="34" charset="0"/>
                </a:rPr>
                <a:t>ii</a:t>
              </a:r>
              <a:endParaRPr lang="en-GB" sz="1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Text Box 51"/>
            <p:cNvSpPr txBox="1">
              <a:spLocks noChangeArrowheads="1"/>
            </p:cNvSpPr>
            <p:nvPr/>
          </p:nvSpPr>
          <p:spPr bwMode="auto">
            <a:xfrm rot="16200000">
              <a:off x="6718160" y="2873895"/>
              <a:ext cx="1344895" cy="354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0794" tIns="50397" rIns="100794" bIns="50397">
              <a:spAutoFit/>
            </a:bodyPr>
            <a:lstStyle/>
            <a:p>
              <a:pPr defTabSz="1008063"/>
              <a:r>
                <a:rPr lang="en-GB" sz="18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ro-RO" sz="1800" dirty="0" smtClean="0">
                  <a:latin typeface="Arial" pitchFamily="34" charset="0"/>
                  <a:cs typeface="Arial" pitchFamily="34" charset="0"/>
                </a:rPr>
                <a:t>conducere</a:t>
              </a:r>
              <a:endParaRPr lang="en-GB" sz="1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Oval 52"/>
            <p:cNvSpPr>
              <a:spLocks noChangeArrowheads="1"/>
            </p:cNvSpPr>
            <p:nvPr/>
          </p:nvSpPr>
          <p:spPr bwMode="auto">
            <a:xfrm>
              <a:off x="4854575" y="2100280"/>
              <a:ext cx="252413" cy="252413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rgbClr val="A5002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Oval 53"/>
            <p:cNvSpPr>
              <a:spLocks noChangeArrowheads="1"/>
            </p:cNvSpPr>
            <p:nvPr/>
          </p:nvSpPr>
          <p:spPr bwMode="auto">
            <a:xfrm>
              <a:off x="5159375" y="2100280"/>
              <a:ext cx="252413" cy="252413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rgbClr val="A5002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Oval 61"/>
            <p:cNvSpPr>
              <a:spLocks noChangeArrowheads="1"/>
            </p:cNvSpPr>
            <p:nvPr/>
          </p:nvSpPr>
          <p:spPr bwMode="auto">
            <a:xfrm>
              <a:off x="3779838" y="5330843"/>
              <a:ext cx="762000" cy="3810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Oval 80"/>
            <p:cNvSpPr>
              <a:spLocks noChangeArrowheads="1"/>
            </p:cNvSpPr>
            <p:nvPr/>
          </p:nvSpPr>
          <p:spPr bwMode="auto">
            <a:xfrm>
              <a:off x="3563938" y="2905143"/>
              <a:ext cx="252412" cy="2524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rgbClr val="A5002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Oval 81"/>
            <p:cNvSpPr>
              <a:spLocks noChangeArrowheads="1"/>
            </p:cNvSpPr>
            <p:nvPr/>
          </p:nvSpPr>
          <p:spPr bwMode="auto">
            <a:xfrm>
              <a:off x="3276600" y="2905143"/>
              <a:ext cx="252413" cy="2524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rgbClr val="A5002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Text Box 82"/>
            <p:cNvSpPr txBox="1">
              <a:spLocks noChangeArrowheads="1"/>
            </p:cNvSpPr>
            <p:nvPr/>
          </p:nvSpPr>
          <p:spPr bwMode="auto">
            <a:xfrm>
              <a:off x="5078516" y="3608405"/>
              <a:ext cx="2279474" cy="378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0794" tIns="50397" rIns="100794" bIns="50397">
              <a:spAutoFit/>
            </a:bodyPr>
            <a:lstStyle/>
            <a:p>
              <a:pPr defTabSz="1008063"/>
              <a:r>
                <a:rPr lang="en-GB" sz="1800" dirty="0" err="1" smtClean="0">
                  <a:latin typeface="Arial" pitchFamily="34" charset="0"/>
                  <a:cs typeface="Arial" pitchFamily="34" charset="0"/>
                </a:rPr>
                <a:t>Proces</a:t>
              </a:r>
              <a:r>
                <a:rPr lang="ro-RO" sz="1800" dirty="0" smtClean="0">
                  <a:latin typeface="Arial" pitchFamily="34" charset="0"/>
                  <a:cs typeface="Arial" pitchFamily="34" charset="0"/>
                </a:rPr>
                <a:t>at</a:t>
              </a:r>
              <a:r>
                <a:rPr lang="en-GB" sz="1800" dirty="0" smtClean="0">
                  <a:latin typeface="Arial" pitchFamily="34" charset="0"/>
                  <a:cs typeface="Arial" pitchFamily="34" charset="0"/>
                </a:rPr>
                <a:t>or</a:t>
              </a:r>
              <a:r>
                <a:rPr lang="ro-RO" sz="1800" dirty="0" smtClean="0">
                  <a:latin typeface="Arial" pitchFamily="34" charset="0"/>
                  <a:cs typeface="Arial" pitchFamily="34" charset="0"/>
                </a:rPr>
                <a:t>i secundari</a:t>
              </a:r>
              <a:endParaRPr lang="en-GB" sz="1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Oval 84"/>
            <p:cNvSpPr>
              <a:spLocks noChangeArrowheads="1"/>
            </p:cNvSpPr>
            <p:nvPr/>
          </p:nvSpPr>
          <p:spPr bwMode="auto">
            <a:xfrm>
              <a:off x="4535488" y="2905143"/>
              <a:ext cx="252412" cy="252412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rgbClr val="A5002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Oval 86"/>
            <p:cNvSpPr>
              <a:spLocks noChangeArrowheads="1"/>
            </p:cNvSpPr>
            <p:nvPr/>
          </p:nvSpPr>
          <p:spPr bwMode="auto">
            <a:xfrm>
              <a:off x="3348038" y="2076468"/>
              <a:ext cx="252412" cy="252412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rgbClr val="A5002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Oval 87"/>
            <p:cNvSpPr>
              <a:spLocks noChangeArrowheads="1"/>
            </p:cNvSpPr>
            <p:nvPr/>
          </p:nvSpPr>
          <p:spPr bwMode="auto">
            <a:xfrm>
              <a:off x="3708400" y="4632343"/>
              <a:ext cx="252413" cy="252412"/>
            </a:xfrm>
            <a:prstGeom prst="ellipse">
              <a:avLst/>
            </a:prstGeom>
            <a:solidFill>
              <a:srgbClr val="3399FF"/>
            </a:solidFill>
            <a:ln w="9525">
              <a:solidFill>
                <a:srgbClr val="A5002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Oval 89"/>
            <p:cNvSpPr>
              <a:spLocks noChangeArrowheads="1"/>
            </p:cNvSpPr>
            <p:nvPr/>
          </p:nvSpPr>
          <p:spPr bwMode="auto">
            <a:xfrm>
              <a:off x="3997325" y="4632343"/>
              <a:ext cx="252413" cy="252412"/>
            </a:xfrm>
            <a:prstGeom prst="ellipse">
              <a:avLst/>
            </a:prstGeom>
            <a:solidFill>
              <a:srgbClr val="3399FF"/>
            </a:solidFill>
            <a:ln w="9525">
              <a:solidFill>
                <a:srgbClr val="A5002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Oval 90"/>
            <p:cNvSpPr>
              <a:spLocks noChangeArrowheads="1"/>
            </p:cNvSpPr>
            <p:nvPr/>
          </p:nvSpPr>
          <p:spPr bwMode="auto">
            <a:xfrm>
              <a:off x="4321175" y="4632343"/>
              <a:ext cx="252413" cy="252412"/>
            </a:xfrm>
            <a:prstGeom prst="ellipse">
              <a:avLst/>
            </a:prstGeom>
            <a:solidFill>
              <a:srgbClr val="3399FF"/>
            </a:solidFill>
            <a:ln w="9525">
              <a:solidFill>
                <a:srgbClr val="A5002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AutoShape 92"/>
            <p:cNvSpPr>
              <a:spLocks noChangeArrowheads="1"/>
            </p:cNvSpPr>
            <p:nvPr/>
          </p:nvSpPr>
          <p:spPr bwMode="auto">
            <a:xfrm>
              <a:off x="3995738" y="4894280"/>
              <a:ext cx="304800" cy="457200"/>
            </a:xfrm>
            <a:prstGeom prst="upDownArrow">
              <a:avLst>
                <a:gd name="adj1" fmla="val 50000"/>
                <a:gd name="adj2" fmla="val 3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en-US" sz="12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Text Box 93"/>
            <p:cNvSpPr txBox="1">
              <a:spLocks noChangeArrowheads="1"/>
            </p:cNvSpPr>
            <p:nvPr/>
          </p:nvSpPr>
          <p:spPr bwMode="auto">
            <a:xfrm>
              <a:off x="4958479" y="4559318"/>
              <a:ext cx="2267469" cy="378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0794" tIns="50397" rIns="100794" bIns="50397">
              <a:spAutoFit/>
            </a:bodyPr>
            <a:lstStyle/>
            <a:p>
              <a:pPr defTabSz="1008063"/>
              <a:r>
                <a:rPr lang="en-GB" sz="1800" dirty="0" smtClean="0">
                  <a:latin typeface="Arial" pitchFamily="34" charset="0"/>
                  <a:cs typeface="Arial" pitchFamily="34" charset="0"/>
                </a:rPr>
                <a:t>Retailer</a:t>
              </a:r>
              <a:r>
                <a:rPr lang="ro-RO" sz="1800" dirty="0" smtClean="0">
                  <a:latin typeface="Arial" pitchFamily="34" charset="0"/>
                  <a:cs typeface="Arial" pitchFamily="34" charset="0"/>
                </a:rPr>
                <a:t>i / comercianți</a:t>
              </a:r>
              <a:endParaRPr lang="en-GB" sz="1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Text Box 94"/>
            <p:cNvSpPr txBox="1">
              <a:spLocks noChangeArrowheads="1"/>
            </p:cNvSpPr>
            <p:nvPr/>
          </p:nvSpPr>
          <p:spPr bwMode="auto">
            <a:xfrm>
              <a:off x="5187222" y="2202674"/>
              <a:ext cx="21367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o-RO" sz="1800" i="1" dirty="0" smtClean="0">
                  <a:latin typeface="Arial" pitchFamily="34" charset="0"/>
                  <a:cs typeface="Arial" pitchFamily="34" charset="0"/>
                </a:rPr>
                <a:t>Caietul de sarcini</a:t>
              </a:r>
              <a:endParaRPr lang="en-US" sz="1800" i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Text Box 95"/>
            <p:cNvSpPr txBox="1">
              <a:spLocks noChangeArrowheads="1"/>
            </p:cNvSpPr>
            <p:nvPr/>
          </p:nvSpPr>
          <p:spPr bwMode="auto">
            <a:xfrm>
              <a:off x="4927604" y="3071830"/>
              <a:ext cx="209390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o-RO" sz="1800" i="1" dirty="0" smtClean="0">
                  <a:latin typeface="Arial" pitchFamily="34" charset="0"/>
                  <a:cs typeface="Arial" pitchFamily="34" charset="0"/>
                </a:rPr>
                <a:t>Caiete de sarcini</a:t>
              </a:r>
              <a:endParaRPr lang="en-US" sz="1800" i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Text Box 96"/>
            <p:cNvSpPr txBox="1">
              <a:spLocks noChangeArrowheads="1"/>
            </p:cNvSpPr>
            <p:nvPr/>
          </p:nvSpPr>
          <p:spPr bwMode="auto">
            <a:xfrm>
              <a:off x="5141918" y="3839272"/>
              <a:ext cx="209390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o-RO" sz="1800" i="1" dirty="0" smtClean="0">
                  <a:latin typeface="Arial" pitchFamily="34" charset="0"/>
                  <a:cs typeface="Arial" pitchFamily="34" charset="0"/>
                </a:rPr>
                <a:t>Caiete de sarcini</a:t>
              </a:r>
            </a:p>
          </p:txBody>
        </p:sp>
        <p:sp>
          <p:nvSpPr>
            <p:cNvPr id="46" name="Text Box 97"/>
            <p:cNvSpPr txBox="1">
              <a:spLocks noChangeArrowheads="1"/>
            </p:cNvSpPr>
            <p:nvPr/>
          </p:nvSpPr>
          <p:spPr bwMode="auto">
            <a:xfrm>
              <a:off x="2122488" y="2905143"/>
              <a:ext cx="11620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i="1" dirty="0" smtClean="0">
                  <a:latin typeface="Arial" pitchFamily="34" charset="0"/>
                  <a:cs typeface="Arial" pitchFamily="34" charset="0"/>
                </a:rPr>
                <a:t>contract</a:t>
              </a:r>
              <a:r>
                <a:rPr lang="ro-RO" sz="1800" i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en-US" sz="1800" i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Text Box 98"/>
            <p:cNvSpPr txBox="1">
              <a:spLocks noChangeArrowheads="1"/>
            </p:cNvSpPr>
            <p:nvPr/>
          </p:nvSpPr>
          <p:spPr bwMode="auto">
            <a:xfrm>
              <a:off x="1141390" y="3265505"/>
              <a:ext cx="134304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i="1" dirty="0" smtClean="0">
                  <a:latin typeface="Arial" pitchFamily="34" charset="0"/>
                  <a:cs typeface="Arial" pitchFamily="34" charset="0"/>
                </a:rPr>
                <a:t>contract</a:t>
              </a:r>
              <a:r>
                <a:rPr lang="ro-RO" sz="1800" i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en-US" sz="1800" i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Text Box 99"/>
            <p:cNvSpPr txBox="1">
              <a:spLocks noChangeArrowheads="1"/>
            </p:cNvSpPr>
            <p:nvPr/>
          </p:nvSpPr>
          <p:spPr bwMode="auto">
            <a:xfrm>
              <a:off x="3516689" y="1245917"/>
              <a:ext cx="4038600" cy="378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0794" tIns="50397" rIns="100794" bIns="50397">
              <a:spAutoFit/>
            </a:bodyPr>
            <a:lstStyle/>
            <a:p>
              <a:pPr defTabSz="1008063"/>
              <a:r>
                <a:rPr lang="en-GB" sz="1800" b="1" dirty="0" err="1" smtClean="0">
                  <a:latin typeface="Arial" pitchFamily="34" charset="0"/>
                  <a:cs typeface="Arial" pitchFamily="34" charset="0"/>
                </a:rPr>
                <a:t>Asocia</a:t>
              </a:r>
              <a:r>
                <a:rPr lang="ro-RO" sz="1800" b="1" dirty="0" smtClean="0">
                  <a:latin typeface="Arial" pitchFamily="34" charset="0"/>
                  <a:cs typeface="Arial" pitchFamily="34" charset="0"/>
                </a:rPr>
                <a:t>ția </a:t>
              </a:r>
              <a:r>
                <a:rPr lang="en-GB" sz="1800" b="1" dirty="0" err="1" smtClean="0">
                  <a:latin typeface="Arial" pitchFamily="34" charset="0"/>
                  <a:cs typeface="Arial" pitchFamily="34" charset="0"/>
                </a:rPr>
                <a:t>interprofesional</a:t>
              </a:r>
              <a:r>
                <a:rPr lang="ro-RO" sz="1800" b="1" dirty="0" smtClean="0">
                  <a:latin typeface="Arial" pitchFamily="34" charset="0"/>
                  <a:cs typeface="Arial" pitchFamily="34" charset="0"/>
                </a:rPr>
                <a:t>ă pentru IG</a:t>
              </a:r>
              <a:endParaRPr lang="en-GB" sz="1800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3"/>
          <p:cNvSpPr>
            <a:spLocks noChangeArrowheads="1"/>
          </p:cNvSpPr>
          <p:nvPr/>
        </p:nvSpPr>
        <p:spPr bwMode="auto">
          <a:xfrm>
            <a:off x="3513144" y="2632728"/>
            <a:ext cx="252412" cy="252412"/>
          </a:xfrm>
          <a:prstGeom prst="ellipse">
            <a:avLst/>
          </a:prstGeom>
          <a:solidFill>
            <a:srgbClr val="FF9900"/>
          </a:solidFill>
          <a:ln w="9525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3013821" y="2204102"/>
            <a:ext cx="2614473" cy="378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defTabSz="1008063"/>
            <a:r>
              <a:rPr lang="en-GB" sz="1800">
                <a:latin typeface="Arial" pitchFamily="34" charset="0"/>
                <a:cs typeface="Arial" pitchFamily="34" charset="0"/>
              </a:rPr>
              <a:t> raw material producers</a:t>
            </a:r>
          </a:p>
        </p:txBody>
      </p:sp>
      <p:sp>
        <p:nvSpPr>
          <p:cNvPr id="43" name="Oval 6"/>
          <p:cNvSpPr>
            <a:spLocks noChangeArrowheads="1"/>
          </p:cNvSpPr>
          <p:nvPr/>
        </p:nvSpPr>
        <p:spPr bwMode="auto">
          <a:xfrm>
            <a:off x="4214821" y="3470938"/>
            <a:ext cx="252412" cy="252412"/>
          </a:xfrm>
          <a:prstGeom prst="ellipse">
            <a:avLst/>
          </a:prstGeom>
          <a:solidFill>
            <a:srgbClr val="006600"/>
          </a:solidFill>
          <a:ln w="9525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Oval 7"/>
          <p:cNvSpPr>
            <a:spLocks noChangeArrowheads="1"/>
          </p:cNvSpPr>
          <p:nvPr/>
        </p:nvSpPr>
        <p:spPr bwMode="auto">
          <a:xfrm>
            <a:off x="3817943" y="2632728"/>
            <a:ext cx="252412" cy="252412"/>
          </a:xfrm>
          <a:prstGeom prst="ellipse">
            <a:avLst/>
          </a:prstGeom>
          <a:solidFill>
            <a:srgbClr val="FF9900"/>
          </a:solidFill>
          <a:ln w="9525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Oval 11"/>
          <p:cNvSpPr>
            <a:spLocks noChangeArrowheads="1"/>
          </p:cNvSpPr>
          <p:nvPr/>
        </p:nvSpPr>
        <p:spPr bwMode="auto">
          <a:xfrm>
            <a:off x="4519620" y="3470938"/>
            <a:ext cx="252412" cy="252412"/>
          </a:xfrm>
          <a:prstGeom prst="ellipse">
            <a:avLst/>
          </a:prstGeom>
          <a:solidFill>
            <a:srgbClr val="006600"/>
          </a:solidFill>
          <a:ln w="9525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Oval 12"/>
          <p:cNvSpPr>
            <a:spLocks noChangeArrowheads="1"/>
          </p:cNvSpPr>
          <p:nvPr/>
        </p:nvSpPr>
        <p:spPr bwMode="auto">
          <a:xfrm>
            <a:off x="4800607" y="3470938"/>
            <a:ext cx="252411" cy="252412"/>
          </a:xfrm>
          <a:prstGeom prst="ellipse">
            <a:avLst/>
          </a:prstGeom>
          <a:solidFill>
            <a:srgbClr val="006600"/>
          </a:solidFill>
          <a:ln w="9525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Oval 13"/>
          <p:cNvSpPr>
            <a:spLocks noChangeArrowheads="1"/>
          </p:cNvSpPr>
          <p:nvPr/>
        </p:nvSpPr>
        <p:spPr bwMode="auto">
          <a:xfrm>
            <a:off x="5105406" y="3470938"/>
            <a:ext cx="252411" cy="252412"/>
          </a:xfrm>
          <a:prstGeom prst="ellipse">
            <a:avLst/>
          </a:prstGeom>
          <a:solidFill>
            <a:srgbClr val="006600"/>
          </a:solidFill>
          <a:ln w="9525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 Box 14"/>
          <p:cNvSpPr txBox="1">
            <a:spLocks noChangeArrowheads="1"/>
          </p:cNvSpPr>
          <p:nvPr/>
        </p:nvSpPr>
        <p:spPr bwMode="auto">
          <a:xfrm>
            <a:off x="3046420" y="2918478"/>
            <a:ext cx="1332071" cy="378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defTabSz="1008063"/>
            <a:r>
              <a:rPr lang="en-GB" sz="1800">
                <a:latin typeface="Arial" pitchFamily="34" charset="0"/>
                <a:cs typeface="Arial" pitchFamily="34" charset="0"/>
              </a:rPr>
              <a:t>processors</a:t>
            </a:r>
          </a:p>
        </p:txBody>
      </p:sp>
      <p:sp>
        <p:nvSpPr>
          <p:cNvPr id="49" name="Rectangle 17"/>
          <p:cNvSpPr>
            <a:spLocks noChangeArrowheads="1"/>
          </p:cNvSpPr>
          <p:nvPr/>
        </p:nvSpPr>
        <p:spPr bwMode="auto">
          <a:xfrm>
            <a:off x="3170257" y="3318538"/>
            <a:ext cx="4830743" cy="863595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 Box 18"/>
          <p:cNvSpPr txBox="1">
            <a:spLocks noChangeArrowheads="1"/>
          </p:cNvSpPr>
          <p:nvPr/>
        </p:nvSpPr>
        <p:spPr bwMode="auto">
          <a:xfrm>
            <a:off x="3536968" y="5621991"/>
            <a:ext cx="1439856" cy="378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defTabSz="1008063"/>
            <a:r>
              <a:rPr lang="en-GB" sz="1800">
                <a:latin typeface="Arial" pitchFamily="34" charset="0"/>
                <a:cs typeface="Arial" pitchFamily="34" charset="0"/>
              </a:rPr>
              <a:t> consumers</a:t>
            </a:r>
          </a:p>
        </p:txBody>
      </p:sp>
      <p:sp>
        <p:nvSpPr>
          <p:cNvPr id="51" name="AutoShape 19"/>
          <p:cNvSpPr>
            <a:spLocks noChangeArrowheads="1"/>
          </p:cNvSpPr>
          <p:nvPr/>
        </p:nvSpPr>
        <p:spPr bwMode="auto">
          <a:xfrm>
            <a:off x="1117602" y="3489979"/>
            <a:ext cx="420686" cy="420685"/>
          </a:xfrm>
          <a:prstGeom prst="diamond">
            <a:avLst/>
          </a:prstGeom>
          <a:solidFill>
            <a:srgbClr val="8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Text Box 20"/>
          <p:cNvSpPr txBox="1">
            <a:spLocks noChangeArrowheads="1"/>
          </p:cNvSpPr>
          <p:nvPr/>
        </p:nvSpPr>
        <p:spPr bwMode="auto">
          <a:xfrm>
            <a:off x="403225" y="3061354"/>
            <a:ext cx="1860542" cy="489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algn="ctr" defTabSz="1008063">
              <a:lnSpc>
                <a:spcPct val="70000"/>
              </a:lnSpc>
            </a:pPr>
            <a:r>
              <a:rPr lang="en-GB" sz="1800">
                <a:latin typeface="Arial" pitchFamily="34" charset="0"/>
                <a:cs typeface="Arial" pitchFamily="34" charset="0"/>
              </a:rPr>
              <a:t>certification organisation </a:t>
            </a:r>
          </a:p>
        </p:txBody>
      </p:sp>
      <p:sp>
        <p:nvSpPr>
          <p:cNvPr id="53" name="AutoShape 21"/>
          <p:cNvSpPr>
            <a:spLocks noChangeArrowheads="1"/>
          </p:cNvSpPr>
          <p:nvPr/>
        </p:nvSpPr>
        <p:spPr bwMode="auto">
          <a:xfrm>
            <a:off x="1757386" y="3561417"/>
            <a:ext cx="1128708" cy="155574"/>
          </a:xfrm>
          <a:prstGeom prst="leftRightArrow">
            <a:avLst>
              <a:gd name="adj1" fmla="val 50000"/>
              <a:gd name="adj2" fmla="val 14510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 Box 24"/>
          <p:cNvSpPr txBox="1">
            <a:spLocks noChangeArrowheads="1"/>
          </p:cNvSpPr>
          <p:nvPr/>
        </p:nvSpPr>
        <p:spPr bwMode="auto">
          <a:xfrm>
            <a:off x="1738337" y="3775730"/>
            <a:ext cx="12191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>
                <a:latin typeface="Arial" pitchFamily="34" charset="0"/>
                <a:cs typeface="Arial" pitchFamily="34" charset="0"/>
              </a:rPr>
              <a:t>contracts</a:t>
            </a:r>
          </a:p>
        </p:txBody>
      </p:sp>
      <p:sp>
        <p:nvSpPr>
          <p:cNvPr id="55" name="AutoShape 25"/>
          <p:cNvSpPr>
            <a:spLocks noChangeArrowheads="1"/>
          </p:cNvSpPr>
          <p:nvPr/>
        </p:nvSpPr>
        <p:spPr bwMode="auto">
          <a:xfrm>
            <a:off x="4735523" y="4171024"/>
            <a:ext cx="304799" cy="457198"/>
          </a:xfrm>
          <a:prstGeom prst="upDownArrow">
            <a:avLst>
              <a:gd name="adj1" fmla="val 50000"/>
              <a:gd name="adj2" fmla="val 3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 Box 27"/>
          <p:cNvSpPr txBox="1">
            <a:spLocks noChangeArrowheads="1"/>
          </p:cNvSpPr>
          <p:nvPr/>
        </p:nvSpPr>
        <p:spPr bwMode="auto">
          <a:xfrm rot="16200000">
            <a:off x="6896730" y="3572060"/>
            <a:ext cx="857582" cy="378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defTabSz="1008063"/>
            <a:r>
              <a:rPr lang="en-GB" sz="1800">
                <a:latin typeface="Arial" pitchFamily="34" charset="0"/>
                <a:cs typeface="Arial" pitchFamily="34" charset="0"/>
              </a:rPr>
              <a:t> board</a:t>
            </a:r>
          </a:p>
        </p:txBody>
      </p:sp>
      <p:sp>
        <p:nvSpPr>
          <p:cNvPr id="57" name="Oval 28"/>
          <p:cNvSpPr>
            <a:spLocks noChangeArrowheads="1"/>
          </p:cNvSpPr>
          <p:nvPr/>
        </p:nvSpPr>
        <p:spPr bwMode="auto">
          <a:xfrm>
            <a:off x="5410205" y="3470938"/>
            <a:ext cx="252411" cy="252412"/>
          </a:xfrm>
          <a:prstGeom prst="ellipse">
            <a:avLst/>
          </a:prstGeom>
          <a:solidFill>
            <a:srgbClr val="006600"/>
          </a:solidFill>
          <a:ln w="9525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Oval 29"/>
          <p:cNvSpPr>
            <a:spLocks noChangeArrowheads="1"/>
          </p:cNvSpPr>
          <p:nvPr/>
        </p:nvSpPr>
        <p:spPr bwMode="auto">
          <a:xfrm>
            <a:off x="5715003" y="3470938"/>
            <a:ext cx="252411" cy="252412"/>
          </a:xfrm>
          <a:prstGeom prst="ellipse">
            <a:avLst/>
          </a:prstGeom>
          <a:solidFill>
            <a:srgbClr val="006600"/>
          </a:solidFill>
          <a:ln w="9525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Oval 30"/>
          <p:cNvSpPr>
            <a:spLocks noChangeArrowheads="1"/>
          </p:cNvSpPr>
          <p:nvPr/>
        </p:nvSpPr>
        <p:spPr bwMode="auto">
          <a:xfrm>
            <a:off x="4475174" y="5328306"/>
            <a:ext cx="761997" cy="380998"/>
          </a:xfrm>
          <a:prstGeom prst="ellipse">
            <a:avLst/>
          </a:prstGeom>
          <a:solidFill>
            <a:srgbClr val="FF33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Oval 31"/>
          <p:cNvSpPr>
            <a:spLocks noChangeArrowheads="1"/>
          </p:cNvSpPr>
          <p:nvPr/>
        </p:nvSpPr>
        <p:spPr bwMode="auto">
          <a:xfrm>
            <a:off x="3189296" y="2632728"/>
            <a:ext cx="252412" cy="252412"/>
          </a:xfrm>
          <a:prstGeom prst="ellipse">
            <a:avLst/>
          </a:prstGeom>
          <a:solidFill>
            <a:srgbClr val="FF9900"/>
          </a:solidFill>
          <a:ln w="9525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Oval 34"/>
          <p:cNvSpPr>
            <a:spLocks noChangeArrowheads="1"/>
          </p:cNvSpPr>
          <p:nvPr/>
        </p:nvSpPr>
        <p:spPr bwMode="auto">
          <a:xfrm>
            <a:off x="4160842" y="2632728"/>
            <a:ext cx="252412" cy="252412"/>
          </a:xfrm>
          <a:prstGeom prst="ellipse">
            <a:avLst/>
          </a:prstGeom>
          <a:solidFill>
            <a:srgbClr val="FF9900"/>
          </a:solidFill>
          <a:ln w="9525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Oval 35"/>
          <p:cNvSpPr>
            <a:spLocks noChangeArrowheads="1"/>
          </p:cNvSpPr>
          <p:nvPr/>
        </p:nvSpPr>
        <p:spPr bwMode="auto">
          <a:xfrm>
            <a:off x="3903673" y="3470938"/>
            <a:ext cx="252412" cy="252411"/>
          </a:xfrm>
          <a:prstGeom prst="ellipse">
            <a:avLst/>
          </a:prstGeom>
          <a:solidFill>
            <a:srgbClr val="006600"/>
          </a:solidFill>
          <a:ln w="9525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Oval 36"/>
          <p:cNvSpPr>
            <a:spLocks noChangeArrowheads="1"/>
          </p:cNvSpPr>
          <p:nvPr/>
        </p:nvSpPr>
        <p:spPr bwMode="auto">
          <a:xfrm>
            <a:off x="4475174" y="4664734"/>
            <a:ext cx="252412" cy="252411"/>
          </a:xfrm>
          <a:prstGeom prst="ellipse">
            <a:avLst/>
          </a:prstGeom>
          <a:solidFill>
            <a:srgbClr val="3399FF"/>
          </a:solidFill>
          <a:ln w="9525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Oval 37"/>
          <p:cNvSpPr>
            <a:spLocks noChangeArrowheads="1"/>
          </p:cNvSpPr>
          <p:nvPr/>
        </p:nvSpPr>
        <p:spPr bwMode="auto">
          <a:xfrm>
            <a:off x="4764098" y="4664734"/>
            <a:ext cx="252412" cy="252411"/>
          </a:xfrm>
          <a:prstGeom prst="ellipse">
            <a:avLst/>
          </a:prstGeom>
          <a:solidFill>
            <a:srgbClr val="3399FF"/>
          </a:solidFill>
          <a:ln w="9525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Oval 38"/>
          <p:cNvSpPr>
            <a:spLocks noChangeArrowheads="1"/>
          </p:cNvSpPr>
          <p:nvPr/>
        </p:nvSpPr>
        <p:spPr bwMode="auto">
          <a:xfrm>
            <a:off x="5087947" y="4664734"/>
            <a:ext cx="252412" cy="252411"/>
          </a:xfrm>
          <a:prstGeom prst="ellipse">
            <a:avLst/>
          </a:prstGeom>
          <a:solidFill>
            <a:srgbClr val="3399FF"/>
          </a:solidFill>
          <a:ln w="9525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AutoShape 39"/>
          <p:cNvSpPr>
            <a:spLocks noChangeArrowheads="1"/>
          </p:cNvSpPr>
          <p:nvPr/>
        </p:nvSpPr>
        <p:spPr bwMode="auto">
          <a:xfrm>
            <a:off x="4691074" y="4891745"/>
            <a:ext cx="304799" cy="457198"/>
          </a:xfrm>
          <a:prstGeom prst="upDownArrow">
            <a:avLst>
              <a:gd name="adj1" fmla="val 50000"/>
              <a:gd name="adj2" fmla="val 3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Text Box 40"/>
          <p:cNvSpPr txBox="1">
            <a:spLocks noChangeArrowheads="1"/>
          </p:cNvSpPr>
          <p:nvPr/>
        </p:nvSpPr>
        <p:spPr bwMode="auto">
          <a:xfrm>
            <a:off x="3189296" y="4561544"/>
            <a:ext cx="1024294" cy="378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defTabSz="1008063"/>
            <a:r>
              <a:rPr lang="en-GB" sz="1800">
                <a:latin typeface="Arial" pitchFamily="34" charset="0"/>
                <a:cs typeface="Arial" pitchFamily="34" charset="0"/>
              </a:rPr>
              <a:t>retailers</a:t>
            </a:r>
          </a:p>
        </p:txBody>
      </p:sp>
      <p:sp>
        <p:nvSpPr>
          <p:cNvPr id="68" name="Text Box 15"/>
          <p:cNvSpPr txBox="1">
            <a:spLocks noChangeArrowheads="1"/>
          </p:cNvSpPr>
          <p:nvPr/>
        </p:nvSpPr>
        <p:spPr bwMode="auto">
          <a:xfrm rot="16200000">
            <a:off x="6834987" y="3538682"/>
            <a:ext cx="1676391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paid facilitator</a:t>
            </a:r>
          </a:p>
        </p:txBody>
      </p:sp>
      <p:sp>
        <p:nvSpPr>
          <p:cNvPr id="69" name="Text Box 41"/>
          <p:cNvSpPr txBox="1">
            <a:spLocks noChangeArrowheads="1"/>
          </p:cNvSpPr>
          <p:nvPr/>
        </p:nvSpPr>
        <p:spPr bwMode="auto">
          <a:xfrm>
            <a:off x="3100410" y="3775730"/>
            <a:ext cx="20891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>
                <a:latin typeface="Arial" pitchFamily="34" charset="0"/>
                <a:cs typeface="Arial" pitchFamily="34" charset="0"/>
              </a:rPr>
              <a:t>Code of practices</a:t>
            </a:r>
          </a:p>
        </p:txBody>
      </p:sp>
      <p:sp>
        <p:nvSpPr>
          <p:cNvPr id="70" name="AutoShape 10"/>
          <p:cNvSpPr>
            <a:spLocks noChangeArrowheads="1"/>
          </p:cNvSpPr>
          <p:nvPr/>
        </p:nvSpPr>
        <p:spPr bwMode="auto">
          <a:xfrm>
            <a:off x="4760925" y="2847041"/>
            <a:ext cx="304799" cy="457198"/>
          </a:xfrm>
          <a:prstGeom prst="upDownArrow">
            <a:avLst>
              <a:gd name="adj1" fmla="val 50000"/>
              <a:gd name="adj2" fmla="val 3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Text Box 42"/>
          <p:cNvSpPr txBox="1">
            <a:spLocks noChangeArrowheads="1"/>
          </p:cNvSpPr>
          <p:nvPr/>
        </p:nvSpPr>
        <p:spPr bwMode="auto">
          <a:xfrm rot="16200000">
            <a:off x="5927228" y="3491098"/>
            <a:ext cx="2075864" cy="378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defTabSz="1008063"/>
            <a:r>
              <a:rPr lang="en-GB" sz="1800">
                <a:latin typeface="Arial" pitchFamily="34" charset="0"/>
                <a:cs typeface="Arial" pitchFamily="34" charset="0"/>
              </a:rPr>
              <a:t> general assembly</a:t>
            </a:r>
          </a:p>
        </p:txBody>
      </p:sp>
      <p:sp>
        <p:nvSpPr>
          <p:cNvPr id="72" name="Text Box 43"/>
          <p:cNvSpPr txBox="1">
            <a:spLocks noChangeArrowheads="1"/>
          </p:cNvSpPr>
          <p:nvPr/>
        </p:nvSpPr>
        <p:spPr bwMode="auto">
          <a:xfrm>
            <a:off x="2832107" y="1704039"/>
            <a:ext cx="3659172" cy="378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algn="ctr" defTabSz="1008063"/>
            <a:r>
              <a:rPr lang="en-GB" sz="1800" b="1" dirty="0">
                <a:latin typeface="Arial" pitchFamily="34" charset="0"/>
                <a:cs typeface="Arial" pitchFamily="34" charset="0"/>
              </a:rPr>
              <a:t>GI professional association</a:t>
            </a:r>
          </a:p>
        </p:txBody>
      </p:sp>
      <p:sp>
        <p:nvSpPr>
          <p:cNvPr id="73" name="Oval 34"/>
          <p:cNvSpPr>
            <a:spLocks noChangeArrowheads="1"/>
          </p:cNvSpPr>
          <p:nvPr/>
        </p:nvSpPr>
        <p:spPr bwMode="auto">
          <a:xfrm>
            <a:off x="4508513" y="2632728"/>
            <a:ext cx="252412" cy="252412"/>
          </a:xfrm>
          <a:prstGeom prst="ellipse">
            <a:avLst/>
          </a:prstGeom>
          <a:solidFill>
            <a:srgbClr val="FF9900"/>
          </a:solidFill>
          <a:ln w="9525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Oval 34"/>
          <p:cNvSpPr>
            <a:spLocks noChangeArrowheads="1"/>
          </p:cNvSpPr>
          <p:nvPr/>
        </p:nvSpPr>
        <p:spPr bwMode="auto">
          <a:xfrm>
            <a:off x="4865702" y="2632728"/>
            <a:ext cx="252412" cy="252412"/>
          </a:xfrm>
          <a:prstGeom prst="ellipse">
            <a:avLst/>
          </a:prstGeom>
          <a:solidFill>
            <a:srgbClr val="FF9900"/>
          </a:solidFill>
          <a:ln w="9525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Oval 34"/>
          <p:cNvSpPr>
            <a:spLocks noChangeArrowheads="1"/>
          </p:cNvSpPr>
          <p:nvPr/>
        </p:nvSpPr>
        <p:spPr bwMode="auto">
          <a:xfrm>
            <a:off x="5222890" y="2632728"/>
            <a:ext cx="252412" cy="252412"/>
          </a:xfrm>
          <a:prstGeom prst="ellipse">
            <a:avLst/>
          </a:prstGeom>
          <a:solidFill>
            <a:srgbClr val="FF9900"/>
          </a:solidFill>
          <a:ln w="9525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Oval 34"/>
          <p:cNvSpPr>
            <a:spLocks noChangeArrowheads="1"/>
          </p:cNvSpPr>
          <p:nvPr/>
        </p:nvSpPr>
        <p:spPr bwMode="auto">
          <a:xfrm>
            <a:off x="5580079" y="2632728"/>
            <a:ext cx="252412" cy="252412"/>
          </a:xfrm>
          <a:prstGeom prst="ellipse">
            <a:avLst/>
          </a:prstGeom>
          <a:solidFill>
            <a:srgbClr val="FF9900"/>
          </a:solidFill>
          <a:ln w="9525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Oval 34"/>
          <p:cNvSpPr>
            <a:spLocks noChangeArrowheads="1"/>
          </p:cNvSpPr>
          <p:nvPr/>
        </p:nvSpPr>
        <p:spPr bwMode="auto">
          <a:xfrm>
            <a:off x="5975366" y="2632728"/>
            <a:ext cx="252412" cy="252412"/>
          </a:xfrm>
          <a:prstGeom prst="ellipse">
            <a:avLst/>
          </a:prstGeom>
          <a:solidFill>
            <a:srgbClr val="FF9900"/>
          </a:solidFill>
          <a:ln w="9525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Oval 34"/>
          <p:cNvSpPr>
            <a:spLocks noChangeArrowheads="1"/>
          </p:cNvSpPr>
          <p:nvPr/>
        </p:nvSpPr>
        <p:spPr bwMode="auto">
          <a:xfrm>
            <a:off x="6365894" y="2632728"/>
            <a:ext cx="252412" cy="252412"/>
          </a:xfrm>
          <a:prstGeom prst="ellipse">
            <a:avLst/>
          </a:prstGeom>
          <a:solidFill>
            <a:srgbClr val="FF9900"/>
          </a:solidFill>
          <a:ln w="9525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Text Box 3"/>
          <p:cNvSpPr txBox="1">
            <a:spLocks noChangeArrowheads="1"/>
          </p:cNvSpPr>
          <p:nvPr/>
        </p:nvSpPr>
        <p:spPr bwMode="auto">
          <a:xfrm>
            <a:off x="0" y="1214422"/>
            <a:ext cx="39290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CH" sz="1800" b="1" dirty="0" err="1" smtClean="0">
                <a:latin typeface="Arial" pitchFamily="34" charset="0"/>
                <a:cs typeface="Arial" pitchFamily="34" charset="0"/>
              </a:rPr>
              <a:t>professionnal</a:t>
            </a:r>
            <a:r>
              <a:rPr lang="fr-CH" sz="1800" b="1" dirty="0" smtClean="0">
                <a:latin typeface="Arial" pitchFamily="34" charset="0"/>
                <a:cs typeface="Arial" pitchFamily="34" charset="0"/>
              </a:rPr>
              <a:t> organisation</a:t>
            </a:r>
            <a:r>
              <a:rPr lang="fr-CH" sz="12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71546"/>
            <a:ext cx="6715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CH" sz="2800" b="1" dirty="0" smtClean="0">
                <a:latin typeface="Arial" pitchFamily="34" charset="0"/>
                <a:cs typeface="Arial" pitchFamily="34" charset="0"/>
              </a:rPr>
              <a:t>5 – </a:t>
            </a:r>
            <a:r>
              <a:rPr lang="en-GB" sz="2800" b="1" dirty="0" err="1" smtClean="0">
                <a:latin typeface="Arial" pitchFamily="34" charset="0"/>
                <a:cs typeface="Arial" pitchFamily="34" charset="0"/>
              </a:rPr>
              <a:t>conclu</a:t>
            </a:r>
            <a:r>
              <a:rPr lang="ro-RO" sz="2800" b="1" dirty="0" smtClean="0">
                <a:latin typeface="Arial" pitchFamily="34" charset="0"/>
                <a:cs typeface="Arial" pitchFamily="34" charset="0"/>
              </a:rPr>
              <a:t>zii</a:t>
            </a:r>
            <a:r>
              <a:rPr lang="en-GB" sz="2800" b="1" dirty="0" smtClean="0">
                <a:latin typeface="Arial" pitchFamily="34" charset="0"/>
                <a:cs typeface="Arial" pitchFamily="34" charset="0"/>
              </a:rPr>
              <a:t> : </a:t>
            </a:r>
            <a:r>
              <a:rPr lang="en-GB" sz="2800" b="1" dirty="0" err="1" smtClean="0">
                <a:latin typeface="Arial" pitchFamily="34" charset="0"/>
                <a:cs typeface="Arial" pitchFamily="34" charset="0"/>
              </a:rPr>
              <a:t>benefi</a:t>
            </a:r>
            <a:r>
              <a:rPr lang="ro-RO" sz="2800" b="1" dirty="0" smtClean="0">
                <a:latin typeface="Arial" pitchFamily="34" charset="0"/>
                <a:cs typeface="Arial" pitchFamily="34" charset="0"/>
              </a:rPr>
              <a:t>cii previzionate</a:t>
            </a:r>
            <a:endParaRPr lang="fr-CH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1472" y="1857364"/>
            <a:ext cx="7858180" cy="378565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o-RO" sz="2400" b="1" dirty="0" smtClean="0">
                <a:latin typeface="Arial" pitchFamily="34" charset="0"/>
                <a:cs typeface="Arial" pitchFamily="34" charset="0"/>
              </a:rPr>
              <a:t>Un instrument pentru dezvoltarea rurală</a:t>
            </a:r>
            <a:endParaRPr lang="fr-FR" sz="24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o-RO" sz="2400" dirty="0" smtClean="0">
                <a:latin typeface="Arial" pitchFamily="34" charset="0"/>
                <a:cs typeface="Arial" pitchFamily="34" charset="0"/>
              </a:rPr>
              <a:t>Valoarea economică este motorul dezvoltării. Performanța comercială în conexiune cu consumatorii interesați de produsele de calitate și caracterizate de tipicitate sunt primele obiective ale construirii IG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/>
            <a:endParaRPr lang="fr-FR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o-RO" sz="2400" dirty="0" smtClean="0">
                <a:latin typeface="Arial" pitchFamily="34" charset="0"/>
                <a:cs typeface="Arial" pitchFamily="34" charset="0"/>
              </a:rPr>
              <a:t>În tot cazul, majoritatea produselor cu IG au abilitatea de a oferi efecte benefice, din punct de vedere social și de mediu, în dezvoltarea rurală.</a:t>
            </a:r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/>
          </p:cNvSpPr>
          <p:nvPr/>
        </p:nvSpPr>
        <p:spPr bwMode="auto">
          <a:xfrm>
            <a:off x="1154113" y="2349500"/>
            <a:ext cx="5880100" cy="965200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</p:spPr>
        <p:txBody>
          <a:bodyPr lIns="38100" tIns="38100" rIns="38100" bIns="38100"/>
          <a:lstStyle/>
          <a:p>
            <a:pPr algn="l"/>
            <a:r>
              <a:rPr lang="ro-RO" sz="3000">
                <a:solidFill>
                  <a:srgbClr val="FF0000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Vă mulţumim!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187450" y="5245100"/>
            <a:ext cx="561657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400" dirty="0">
                <a:latin typeface="Arial" charset="0"/>
                <a:cs typeface="Arial" charset="0"/>
              </a:rPr>
              <a:t>PROIECT CO-FINAN</a:t>
            </a:r>
            <a:r>
              <a:rPr lang="ro-RO" sz="1400" dirty="0">
                <a:latin typeface="Arial" charset="0"/>
                <a:cs typeface="Arial" charset="0"/>
              </a:rPr>
              <a:t>Ţ</a:t>
            </a:r>
            <a:r>
              <a:rPr lang="en-US" sz="1400" dirty="0">
                <a:latin typeface="Arial" charset="0"/>
                <a:cs typeface="Arial" charset="0"/>
              </a:rPr>
              <a:t>AT PRINTR-UN GRANT DIN PARTEA ELVE</a:t>
            </a:r>
            <a:r>
              <a:rPr lang="ro-RO" sz="1400" dirty="0">
                <a:latin typeface="Arial" charset="0"/>
                <a:cs typeface="Arial" charset="0"/>
              </a:rPr>
              <a:t>Ţ</a:t>
            </a:r>
            <a:r>
              <a:rPr lang="en-US" sz="1400" dirty="0">
                <a:latin typeface="Arial" charset="0"/>
                <a:cs typeface="Arial" charset="0"/>
              </a:rPr>
              <a:t>IEI PRIN INTERMEDIUL CONTRIBU</a:t>
            </a:r>
            <a:r>
              <a:rPr lang="ro-RO" sz="1400" dirty="0">
                <a:latin typeface="Arial" charset="0"/>
                <a:cs typeface="Arial" charset="0"/>
              </a:rPr>
              <a:t>Ţ</a:t>
            </a:r>
            <a:r>
              <a:rPr lang="en-US" sz="1400" dirty="0">
                <a:latin typeface="Arial" charset="0"/>
                <a:cs typeface="Arial" charset="0"/>
              </a:rPr>
              <a:t>IEI ELVE</a:t>
            </a:r>
            <a:r>
              <a:rPr lang="ro-RO" sz="1400" dirty="0">
                <a:latin typeface="Arial" charset="0"/>
                <a:cs typeface="Arial" charset="0"/>
              </a:rPr>
              <a:t>Ţ</a:t>
            </a:r>
            <a:r>
              <a:rPr lang="en-US" sz="1400" dirty="0">
                <a:latin typeface="Arial" charset="0"/>
                <a:cs typeface="Arial" charset="0"/>
              </a:rPr>
              <a:t>IENE PENTRU UNIUNEA EUROPEAN</a:t>
            </a:r>
            <a:r>
              <a:rPr lang="ro-RO" sz="1400" dirty="0">
                <a:latin typeface="Arial" charset="0"/>
                <a:cs typeface="Arial" charset="0"/>
              </a:rPr>
              <a:t>Ă</a:t>
            </a:r>
            <a:r>
              <a:rPr lang="en-US" sz="1400" dirty="0">
                <a:latin typeface="Arial" charset="0"/>
                <a:cs typeface="Arial" charset="0"/>
              </a:rPr>
              <a:t> EXTINS</a:t>
            </a:r>
            <a:r>
              <a:rPr lang="ro-RO" sz="1400" dirty="0">
                <a:latin typeface="Arial" charset="0"/>
                <a:cs typeface="Arial" charset="0"/>
              </a:rPr>
              <a:t>Ă</a:t>
            </a:r>
            <a:r>
              <a:rPr lang="en-US" sz="1400" dirty="0">
                <a:latin typeface="Arial" charset="0"/>
                <a:cs typeface="Arial" charset="0"/>
              </a:rPr>
              <a:t>.</a:t>
            </a:r>
            <a:r>
              <a:rPr lang="ro-RO" sz="1400" dirty="0">
                <a:latin typeface="Arial" charset="0"/>
                <a:cs typeface="Arial" charset="0"/>
              </a:rPr>
              <a:t>  </a:t>
            </a:r>
            <a:endParaRPr lang="en-US" sz="14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- Title and Content">
  <a:themeElements>
    <a:clrScheme name="Default - Title and Conte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- Title and Content">
      <a:majorFont>
        <a:latin typeface="Lucida Grande"/>
        <a:ea typeface="ヒラギノ角ゴ ProN W3"/>
        <a:cs typeface="ヒラギノ角ゴ ProN W3"/>
      </a:majorFont>
      <a:minorFont>
        <a:latin typeface="Lucida Grand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Default - Title and Cont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</TotalTime>
  <Pages>0</Pages>
  <Words>764</Words>
  <Characters>0</Characters>
  <Application>Microsoft Office PowerPoint</Application>
  <PresentationFormat>On-screen Show (4:3)</PresentationFormat>
  <Lines>0</Lines>
  <Paragraphs>83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Default - Title and Content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Mihaela</dc:creator>
  <cp:lastModifiedBy>Ben</cp:lastModifiedBy>
  <cp:revision>51</cp:revision>
  <dcterms:modified xsi:type="dcterms:W3CDTF">2014-02-19T13:36:36Z</dcterms:modified>
</cp:coreProperties>
</file>