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0" r:id="rId2"/>
    <p:sldId id="258" r:id="rId3"/>
    <p:sldId id="262" r:id="rId4"/>
    <p:sldId id="256" r:id="rId5"/>
    <p:sldId id="257" r:id="rId6"/>
    <p:sldId id="261" r:id="rId7"/>
    <p:sldId id="263" r:id="rId8"/>
    <p:sldId id="264" r:id="rId9"/>
    <p:sldId id="265" r:id="rId10"/>
    <p:sldId id="259" r:id="rId11"/>
    <p:sldId id="267" r:id="rId12"/>
    <p:sldId id="268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191BB-DD9B-4F67-BE95-6201835FC2B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E96C7-7338-407F-9021-A001B26B3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unghi drept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u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17" name="Subtitlu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o-RO" smtClean="0"/>
              <a:t>Faceți clic pentru editarea stilului de subtitlu al coordonatorului</a:t>
            </a:r>
            <a:endParaRPr kumimoji="0" lang="en-US"/>
          </a:p>
        </p:txBody>
      </p:sp>
      <p:grpSp>
        <p:nvGrpSpPr>
          <p:cNvPr id="2" name="Grupar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ă liberă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ă liberă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ă liberă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drep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ubstituent dată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D6E34D-C2C0-4C85-9406-FEF6E913C449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19" name="Substituent subsol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27" name="Substituent număr diapozitiv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84362-B3E4-42FE-828E-3E1599B33FE1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u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37BCAF-94B9-44F7-AB71-657A7FA8761B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În zigzag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În zigzag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0F963D-4511-4919-A485-3C37053C98CB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u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ț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5" name="Substituent conținut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844014-69E0-433F-86FA-633FF8038D76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4F36FBF-75FD-4C18-8315-D9AA65795D87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u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9C95D7-B3B3-4BC8-864B-7177B98616C1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AAD8BDD-0F88-4880-B273-1C5FA50D1B33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o-RO" smtClean="0"/>
              <a:t>Faceți clic pe pictogramă pentru a adăuga o imagine</a:t>
            </a:r>
            <a:endParaRPr kumimoji="0" lang="en-US" dirty="0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D64709-6063-4066-BDE8-3009D3CB075D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8" name="Formă liberă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ă liberă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unghi drept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drep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În zigzag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În zigzag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90A974-4D01-41B9-9DDB-DE7DFA971632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F6C215-9AD7-4884-B92D-35369B497C38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ă liberă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ă liberă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unghi drept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drep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ubstituent titl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0" name="Substituent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  <a:p>
            <a:pPr lvl="1" eaLnBrk="1" latinLnBrk="0" hangingPunct="1"/>
            <a:r>
              <a:rPr kumimoji="0" lang="ro-RO" smtClean="0"/>
              <a:t>Al doilea nivel</a:t>
            </a:r>
          </a:p>
          <a:p>
            <a:pPr lvl="2" eaLnBrk="1" latinLnBrk="0" hangingPunct="1"/>
            <a:r>
              <a:rPr kumimoji="0" lang="ro-RO" smtClean="0"/>
              <a:t>Al treilea nivel</a:t>
            </a:r>
          </a:p>
          <a:p>
            <a:pPr lvl="3" eaLnBrk="1" latinLnBrk="0" hangingPunct="1"/>
            <a:r>
              <a:rPr kumimoji="0" lang="ro-RO" smtClean="0"/>
              <a:t>Al patrulea nivel</a:t>
            </a:r>
          </a:p>
          <a:p>
            <a:pPr lvl="4" eaLnBrk="1" latinLnBrk="0" hangingPunct="1"/>
            <a:r>
              <a:rPr kumimoji="0" lang="ro-RO" smtClean="0"/>
              <a:t>Al cincilea nivel</a:t>
            </a:r>
            <a:endParaRPr kumimoji="0" lang="en-US"/>
          </a:p>
        </p:txBody>
      </p:sp>
      <p:sp>
        <p:nvSpPr>
          <p:cNvPr id="10" name="Substituent dată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FFA53D4-5412-468B-9C67-E7B2100579C0}" type="datetime1">
              <a:rPr lang="en-US" smtClean="0"/>
              <a:pPr/>
              <a:t>2/19/2014</a:t>
            </a:fld>
            <a:endParaRPr lang="en-US"/>
          </a:p>
        </p:txBody>
      </p:sp>
      <p:sp>
        <p:nvSpPr>
          <p:cNvPr id="22" name="Substituent subsol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vi-VN" smtClean="0"/>
              <a:t>Seminarul cu tema „Conceptul de Indicație Geografică în Romania",25-26 februarie, București</a:t>
            </a:r>
            <a:endParaRPr lang="en-US"/>
          </a:p>
        </p:txBody>
      </p:sp>
      <p:sp>
        <p:nvSpPr>
          <p:cNvPr id="18" name="Substituent număr diapozitiv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D92444F-6E3C-4211-A398-E014B4794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im.ro/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://www.aop-igp.ch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h/url?sa=i&amp;source=images&amp;cd=&amp;cad=rja&amp;docid=cArr5wSWTUbTPM&amp;tbnid=kZ7FGd2cXaDVuM:&amp;ved=0CAgQjRwwAA&amp;url=http://www.memorial-jean-tinguely.ch/2009/nos-soutiens.htm&amp;ei=ASdyUqqABYi47Qa16YCoDQ&amp;psig=AFQjCNFAu3_ZNAL0nqYuY7j8Wo67Y4pgjw&amp;ust=1383299201172117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h/url?sa=i&amp;source=images&amp;cd=&amp;cad=rja&amp;docid=cArr5wSWTUbTPM&amp;tbnid=kZ7FGd2cXaDVuM:&amp;ved=0CAgQjRwwAA&amp;url=http://www.memorial-jean-tinguely.ch/2009/nos-soutiens.htm&amp;ei=ASdyUqqABYi47Qa16YCoDQ&amp;psig=AFQjCNFAu3_ZNAL0nqYuY7j8Wo67Y4pgjw&amp;ust=1383299201172117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hyperlink" Target="http://www.google.ro/imgres?noj=1&amp;tbm=isch&amp;tbnid=Fq8iNopJwmp9uM:&amp;imgrefurl=http://www.e-retete.ro/gem-si-dulceata&amp;docid=RNEdMWpVZTNXhM&amp;imgurl=http://www.e-retete.ro/imagini/retete/dulceata-de-visine.jpg&amp;w=440&amp;h=330&amp;ei=zm8EU565JKSoywO0_oGoCg&amp;zoom=1&amp;iact=rc&amp;dur=3313&amp;page=2&amp;start=7&amp;ndsp=14&amp;ved=0CHsQrQMwDA" TargetMode="External"/><Relationship Id="rId18" Type="http://schemas.openxmlformats.org/officeDocument/2006/relationships/image" Target="../media/image38.jpeg"/><Relationship Id="rId3" Type="http://schemas.openxmlformats.org/officeDocument/2006/relationships/image" Target="../media/image30.png"/><Relationship Id="rId7" Type="http://schemas.openxmlformats.org/officeDocument/2006/relationships/hyperlink" Target="http://www.google.ro/imgres?noj=1&amp;tbm=isch&amp;tbnid=KQZK8lX8rTGaOM:&amp;imgrefurl=http://www.agroinfo.ro/economic/piata-agricola/agricultura-ecologica/galati-noi-solicitari-de-atestare-pentru-produse-traditionale-garantate&amp;docid=zbLaH1ZAZbclWM&amp;imgurl=http://www.agroinfo.ro/pictures/agroturism/branza-de-covurlui_b.jpg&amp;w=500&amp;h=374&amp;ei=tW0EU4a2GsPnygOG4YGoCw&amp;zoom=1&amp;iact=rc&amp;dur=3109&amp;page=1&amp;start=0&amp;ndsp=15&amp;ved=0CFQQrQMwAA" TargetMode="External"/><Relationship Id="rId12" Type="http://schemas.openxmlformats.org/officeDocument/2006/relationships/image" Target="../media/image35.jpeg"/><Relationship Id="rId17" Type="http://schemas.openxmlformats.org/officeDocument/2006/relationships/hyperlink" Target="http://www.google.ro/imgres?noj=1&amp;tbm=isch&amp;tbnid=Z336eYmXNRcghM:&amp;imgrefurl=http://www.dindragostepentrugatit.com/2013/02/macrou-la-gratar-hrisca-cu-legume.html&amp;docid=kFp6Eyf_ZnuqzM&amp;imgurl=http://1.bp.blogspot.com/-iaxU6VZ-vSA/URLHYaUIiTI/AAAAAAAADe0/QjZ99RyyIJA/s1600/IMG_1258.JPG&amp;w=1600&amp;h=1251&amp;ei=hnEEU9GJJuXOyAPlr4DIBw&amp;zoom=1&amp;iact=rc&amp;dur=3797&amp;page=6&amp;start=60&amp;ndsp=12&amp;ved=0CKMCEK0DMEM" TargetMode="External"/><Relationship Id="rId2" Type="http://schemas.openxmlformats.org/officeDocument/2006/relationships/image" Target="../media/image29.png"/><Relationship Id="rId16" Type="http://schemas.openxmlformats.org/officeDocument/2006/relationships/image" Target="../media/image37.jpeg"/><Relationship Id="rId20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hyperlink" Target="http://www.google.ro/imgres?noj=1&amp;tbm=isch&amp;tbnid=Dr40V67qVMbBxM:&amp;imgrefurl=http://www.federto.eu/ro/node/586&amp;docid=cdoFhgUjWDooRM&amp;imgurl=http://www.federto.eu/IMAGES/586f2.png&amp;w=266&amp;h=199&amp;ei=dW8EU9GFDOnmywOc44F4&amp;zoom=1&amp;iact=rc&amp;dur=297&amp;page=1&amp;start=0&amp;ndsp=15&amp;ved=0CGYQrQMwBg" TargetMode="External"/><Relationship Id="rId5" Type="http://schemas.openxmlformats.org/officeDocument/2006/relationships/hyperlink" Target="http://www.google.ro/imgres?sa=X&amp;biw=1024&amp;bih=585&amp;tbm=isch&amp;tbnid=m8LuiPXaapHrAM:&amp;imgrefurl=http://mercador.ro/oferta/vand-telemea-oaieintre-500-8000kg-marginimea-sibiului-calitatea-1-ID1fRzF.html&amp;docid=nYOL3CcW9mXGLM&amp;imgurl=http://img10.mercador.ro/images_mercadorro/20009707_1_644x461_vand-telemea-oaieintre-500-8000kg-marginimea-sibiului-calitatea-1-sibiu.jpg&amp;w=644&amp;h=429&amp;ei=KW0EU5f0Eob_ygPN5IGYDQ&amp;zoom=1&amp;iact=rc&amp;dur=1234&amp;page=1&amp;start=0&amp;ndsp=12&amp;ved=0CGwQrQMwCA" TargetMode="External"/><Relationship Id="rId15" Type="http://schemas.openxmlformats.org/officeDocument/2006/relationships/hyperlink" Target="http://www.google.ro/imgres?noj=1&amp;tbm=isch&amp;tbnid=DZqgiureyD6O8M:&amp;imgrefurl=http://iulianrinder.wordpress.com/2012/04/12/branza-de-bran-e-facuta-la-carrefour/&amp;docid=d9O06o6dun322M&amp;imgurl=http://iulianrinder.files.wordpress.com/2012/04/branza-bran1.jpeg&amp;w=275&amp;h=183&amp;ei=y3AEU7mODuniywOAwYKQDg&amp;zoom=1&amp;iact=rc&amp;dur=719&amp;page=1&amp;start=0&amp;ndsp=12&amp;ved=0CFQQrQMwAA" TargetMode="External"/><Relationship Id="rId10" Type="http://schemas.openxmlformats.org/officeDocument/2006/relationships/image" Target="../media/image34.jpeg"/><Relationship Id="rId19" Type="http://schemas.openxmlformats.org/officeDocument/2006/relationships/hyperlink" Target="http://www.google.ro/imgres?noj=1&amp;tbm=isch&amp;tbnid=t2kMWhEUNoadoM:&amp;imgrefurl=http://agroromania.manager.ro/articole/diverse/numarul-de-produse-traditionale-inregistrate-creste-rapid-12436.html&amp;docid=0f_sidhhrJFIhM&amp;imgurl=http://agroromania.manager.ro/media/targ-produse-traditionale.jpg&amp;w=400&amp;h=297&amp;ei=a3IEU4TFHoKKyAPLuYCACA&amp;zoom=1&amp;iact=rc&amp;dur=2547&amp;page=7&amp;start=80&amp;ndsp=14&amp;ved=0COICEK0DMFg" TargetMode="External"/><Relationship Id="rId4" Type="http://schemas.openxmlformats.org/officeDocument/2006/relationships/image" Target="../media/image31.png"/><Relationship Id="rId9" Type="http://schemas.openxmlformats.org/officeDocument/2006/relationships/hyperlink" Target="http://www.google.ro/imgres?noj=1&amp;tbm=isch&amp;tbnid=HRpJ4tIVAZmGdM:&amp;imgrefurl=http://oalalumii.blogspot.com/2012/02/virsli-virsli-romanian-pride.html&amp;docid=dXHzSLdZmGuoCM&amp;imgurl=http://4.bp.blogspot.com/-NH0w950eCvA/T0EyXa-NDVI/AAAAAAAARts/hl4ahDupKhQ/s1600/virsli3.jpg&amp;w=1600&amp;h=1143&amp;ei=Gm4EU87hOaSoywO0_oGoCg&amp;zoom=1&amp;iact=rc&amp;dur=547&amp;page=1&amp;start=0&amp;ndsp=11&amp;ved=0CFcQrQMwAQ" TargetMode="External"/><Relationship Id="rId1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na.popa@madr.ro" TargetMode="External"/><Relationship Id="rId5" Type="http://schemas.openxmlformats.org/officeDocument/2006/relationships/hyperlink" Target="mailto:dgia@madr.ro" TargetMode="Externa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conținut 1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393561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o-RO" b="1" dirty="0" smtClean="0"/>
          </a:p>
          <a:p>
            <a:pPr algn="ctr">
              <a:buNone/>
            </a:pPr>
            <a:r>
              <a:rPr lang="vi-VN" b="1" dirty="0" smtClean="0"/>
              <a:t> București</a:t>
            </a:r>
            <a:endParaRPr lang="en-US" b="1" dirty="0" smtClean="0"/>
          </a:p>
          <a:p>
            <a:pPr algn="ctr">
              <a:buNone/>
            </a:pPr>
            <a:r>
              <a:rPr lang="vi-VN" b="1" dirty="0" smtClean="0"/>
              <a:t>25-26 februarie</a:t>
            </a:r>
            <a:endParaRPr lang="en-US" b="1" dirty="0" smtClean="0"/>
          </a:p>
          <a:p>
            <a:pPr algn="ctr">
              <a:buNone/>
            </a:pPr>
            <a:r>
              <a:rPr lang="ro-RO" sz="2400" b="1" dirty="0" smtClean="0">
                <a:solidFill>
                  <a:schemeClr val="tx2"/>
                </a:solidFill>
              </a:rPr>
              <a:t>din cadrul </a:t>
            </a:r>
            <a:r>
              <a:rPr lang="en-US" sz="2400" b="1" dirty="0" err="1" smtClean="0">
                <a:solidFill>
                  <a:schemeClr val="tx2"/>
                </a:solidFill>
              </a:rPr>
              <a:t>proiectul</a:t>
            </a:r>
            <a:r>
              <a:rPr lang="ro-RO" sz="2400" b="1" dirty="0" smtClean="0">
                <a:solidFill>
                  <a:schemeClr val="tx2"/>
                </a:solidFill>
              </a:rPr>
              <a:t>ui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en-US" sz="2400" b="1" dirty="0" err="1" smtClean="0">
                <a:solidFill>
                  <a:schemeClr val="tx2"/>
                </a:solidFill>
              </a:rPr>
              <a:t>Dezvoltarea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Indicației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Geografice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în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România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endParaRPr lang="ro-RO" sz="2400" b="1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(GIRO – Geographical Indication in Romania) </a:t>
            </a:r>
          </a:p>
          <a:p>
            <a:pPr algn="ctr">
              <a:buNone/>
            </a:pPr>
            <a:r>
              <a:rPr lang="en-US" sz="2400" b="1" dirty="0" err="1" smtClean="0">
                <a:solidFill>
                  <a:schemeClr val="tx2"/>
                </a:solidFill>
              </a:rPr>
              <a:t>finanțat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ro-RO" sz="2400" b="1" dirty="0" smtClean="0">
                <a:solidFill>
                  <a:schemeClr val="tx2"/>
                </a:solidFill>
              </a:rPr>
              <a:t>prin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en-US" sz="2400" b="1" dirty="0" err="1" smtClean="0">
                <a:solidFill>
                  <a:schemeClr val="tx2"/>
                </a:solidFill>
              </a:rPr>
              <a:t>Parteneriatul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Româno-Elvețian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4" name="Titlu 3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2428884"/>
          </a:xfrm>
        </p:spPr>
        <p:txBody>
          <a:bodyPr>
            <a:normAutofit fontScale="90000"/>
          </a:bodyPr>
          <a:lstStyle/>
          <a:p>
            <a:pPr algn="ctr"/>
            <a:r>
              <a:rPr lang="vi-VN" sz="3100" dirty="0" smtClean="0"/>
              <a:t>Seminarul cu tema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vi-VN" sz="3100" dirty="0" smtClean="0"/>
              <a:t>„Conceptul de Indicație Geografică în Romania“</a:t>
            </a:r>
            <a:r>
              <a:rPr lang="ro-RO" sz="3100" dirty="0" smtClean="0"/>
              <a:t/>
            </a:r>
            <a:br>
              <a:rPr lang="ro-RO" sz="3100" dirty="0" smtClean="0"/>
            </a:br>
            <a:r>
              <a:rPr lang="ro-RO" sz="3100" dirty="0" smtClean="0"/>
              <a:t/>
            </a:r>
            <a:br>
              <a:rPr lang="ro-RO" sz="3100" dirty="0" smtClean="0"/>
            </a:br>
            <a:endParaRPr lang="en-US" dirty="0"/>
          </a:p>
        </p:txBody>
      </p:sp>
      <p:pic>
        <p:nvPicPr>
          <p:cNvPr id="1026" name="Picture 2" descr="He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5786454"/>
            <a:ext cx="3706813" cy="90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Adept final logo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6000768"/>
            <a:ext cx="70167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2" descr="Logo MAD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480" y="5857892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Bild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44" y="5929330"/>
            <a:ext cx="164941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tăText 8"/>
          <p:cNvSpPr txBox="1"/>
          <p:nvPr/>
        </p:nvSpPr>
        <p:spPr>
          <a:xfrm>
            <a:off x="4857752" y="1714488"/>
            <a:ext cx="39290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1200" b="1" dirty="0" smtClean="0"/>
              <a:t>Ionuţ-Cătălin NICA</a:t>
            </a:r>
            <a:r>
              <a:rPr lang="en-US" sz="1200" b="1" dirty="0" smtClean="0"/>
              <a:t>,</a:t>
            </a:r>
            <a:r>
              <a:rPr lang="ro-RO" sz="1200" b="1" dirty="0" smtClean="0"/>
              <a:t> Daniela POPA</a:t>
            </a:r>
            <a:r>
              <a:rPr lang="en-US" sz="1200" b="1" dirty="0" smtClean="0"/>
              <a:t/>
            </a:r>
            <a:br>
              <a:rPr lang="en-US" sz="1200" b="1" dirty="0" smtClean="0"/>
            </a:br>
            <a:r>
              <a:rPr lang="en-US" sz="1200" b="1" dirty="0" err="1" smtClean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Ministerul</a:t>
            </a:r>
            <a:r>
              <a:rPr lang="en-US" sz="1200" b="1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1200" b="1" dirty="0" err="1" smtClean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Agriculturii</a:t>
            </a:r>
            <a:r>
              <a:rPr lang="en-US" sz="1200" b="1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o-RO" sz="1200" b="1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și Dezvoltării Rurale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ubstituent conținut 4"/>
          <p:cNvGraphicFramePr>
            <a:graphicFrameLocks noGrp="1"/>
          </p:cNvGraphicFramePr>
          <p:nvPr>
            <p:ph idx="1"/>
          </p:nvPr>
        </p:nvGraphicFramePr>
        <p:xfrm>
          <a:off x="457200" y="1357298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800" b="1" i="1" dirty="0" smtClean="0"/>
                        <a:t>nu este membră a Uniunii Europene</a:t>
                      </a:r>
                      <a:endParaRPr lang="en-US" sz="800" dirty="0" smtClean="0"/>
                    </a:p>
                    <a:p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800" dirty="0" smtClean="0"/>
                        <a:t>1991 nouă lege pentru </a:t>
                      </a:r>
                      <a:r>
                        <a:rPr lang="en-US" sz="800" dirty="0" smtClean="0"/>
                        <a:t>&lt;Marc</a:t>
                      </a:r>
                      <a:r>
                        <a:rPr lang="ro-RO" sz="800" dirty="0" smtClean="0"/>
                        <a:t>ă</a:t>
                      </a:r>
                      <a:r>
                        <a:rPr lang="en-US" sz="800" dirty="0" smtClean="0"/>
                        <a:t> </a:t>
                      </a:r>
                      <a:r>
                        <a:rPr lang="ro-RO" sz="800" dirty="0" smtClean="0"/>
                        <a:t>î</a:t>
                      </a:r>
                      <a:r>
                        <a:rPr lang="en-US" sz="800" dirty="0" err="1" smtClean="0"/>
                        <a:t>nregistrat</a:t>
                      </a:r>
                      <a:r>
                        <a:rPr lang="ro-RO" sz="800" dirty="0" smtClean="0"/>
                        <a:t>ă</a:t>
                      </a:r>
                      <a:r>
                        <a:rPr lang="en-US" sz="800" dirty="0" smtClean="0"/>
                        <a:t>&gt;</a:t>
                      </a:r>
                      <a:r>
                        <a:rPr lang="ro-RO" sz="800" dirty="0" smtClean="0"/>
                        <a:t> </a:t>
                      </a:r>
                      <a:r>
                        <a:rPr lang="en-US" sz="800" dirty="0" smtClean="0"/>
                        <a:t>&lt;Trade marks&gt;</a:t>
                      </a: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ro-RO" sz="800" dirty="0" smtClean="0"/>
                        <a:t>1991 nu exista leg</a:t>
                      </a:r>
                      <a:r>
                        <a:rPr lang="ro-RO" sz="800" baseline="0" dirty="0" smtClean="0"/>
                        <a:t>islație pentru IG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ro-RO" sz="800" baseline="0" dirty="0" smtClean="0"/>
                        <a:t>1993 înființat asociația din  </a:t>
                      </a:r>
                      <a:r>
                        <a:rPr lang="ro-RO" sz="800" baseline="0" dirty="0" err="1" smtClean="0"/>
                        <a:t>Valais</a:t>
                      </a:r>
                      <a:endParaRPr lang="ro-RO" sz="800" baseline="0" dirty="0" smtClean="0"/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ro-RO" sz="800" baseline="0" dirty="0" smtClean="0"/>
                        <a:t>1995 Prim</a:t>
                      </a:r>
                      <a:r>
                        <a:rPr lang="en-US" sz="800" baseline="0" dirty="0" err="1" smtClean="0"/>
                        <a:t>ul</a:t>
                      </a:r>
                      <a:r>
                        <a:rPr lang="en-US" sz="800" baseline="0" dirty="0" smtClean="0"/>
                        <a:t> </a:t>
                      </a:r>
                      <a:r>
                        <a:rPr lang="ro-RO" sz="800" baseline="0" dirty="0" smtClean="0"/>
                        <a:t> </a:t>
                      </a:r>
                      <a:r>
                        <a:rPr lang="en-US" sz="800" baseline="0" dirty="0" err="1" smtClean="0"/>
                        <a:t>demers</a:t>
                      </a:r>
                      <a:r>
                        <a:rPr lang="en-US" sz="800" baseline="0" dirty="0" smtClean="0"/>
                        <a:t> </a:t>
                      </a:r>
                      <a:r>
                        <a:rPr lang="ro-RO" sz="800" baseline="0" dirty="0" smtClean="0"/>
                        <a:t>pentru IG </a:t>
                      </a:r>
                      <a:r>
                        <a:rPr lang="en-US" sz="800" baseline="0" dirty="0" smtClean="0"/>
                        <a:t>&lt;Valais&gt;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sz="800" baseline="0" dirty="0" smtClean="0"/>
                        <a:t>1997 </a:t>
                      </a:r>
                      <a:r>
                        <a:rPr lang="en-US" sz="800" baseline="0" dirty="0" err="1" smtClean="0"/>
                        <a:t>Legisla</a:t>
                      </a:r>
                      <a:r>
                        <a:rPr lang="ro-RO" sz="800" baseline="0" dirty="0" smtClean="0"/>
                        <a:t>ție  </a:t>
                      </a:r>
                      <a:r>
                        <a:rPr lang="en-US" sz="800" baseline="0" dirty="0" err="1" smtClean="0"/>
                        <a:t>pentru</a:t>
                      </a:r>
                      <a:r>
                        <a:rPr lang="ro-RO" sz="800" baseline="0" dirty="0" smtClean="0"/>
                        <a:t>  înregistrare IG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ro-RO" sz="800" baseline="0" dirty="0" smtClean="0"/>
                        <a:t>1998 demararea oficială a înregistrării “</a:t>
                      </a:r>
                      <a:r>
                        <a:rPr lang="ro-RO" sz="800" b="1" dirty="0" smtClean="0"/>
                        <a:t>Carne uscată din</a:t>
                      </a:r>
                      <a:r>
                        <a:rPr lang="ro-RO" sz="800" b="1" baseline="0" dirty="0" smtClean="0"/>
                        <a:t> </a:t>
                      </a:r>
                      <a:r>
                        <a:rPr lang="ro-RO" sz="800" b="1" dirty="0" err="1" smtClean="0"/>
                        <a:t>Valais</a:t>
                      </a:r>
                      <a:r>
                        <a:rPr lang="ro-RO" sz="800" b="1" dirty="0" smtClean="0"/>
                        <a:t>” </a:t>
                      </a:r>
                      <a:r>
                        <a:rPr lang="ro-RO" sz="800" baseline="0" dirty="0" smtClean="0"/>
                        <a:t>la Departamentul pentru Agricultură al Guvernului Elveția, Grup </a:t>
                      </a:r>
                      <a:r>
                        <a:rPr lang="ro-RO" sz="800" baseline="0" dirty="0" err="1" smtClean="0"/>
                        <a:t>aplicant</a:t>
                      </a:r>
                      <a:r>
                        <a:rPr lang="ro-RO" sz="800" baseline="0" dirty="0" smtClean="0"/>
                        <a:t> </a:t>
                      </a:r>
                      <a:r>
                        <a:rPr lang="ro-RO" sz="800" b="1" dirty="0" smtClean="0">
                          <a:solidFill>
                            <a:schemeClr val="bg1"/>
                          </a:solidFill>
                        </a:rPr>
                        <a:t>Asociația producătorilor de carne uscată din</a:t>
                      </a:r>
                      <a:r>
                        <a:rPr lang="ro-RO" sz="8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o-RO" sz="800" b="1" dirty="0" err="1" smtClean="0">
                          <a:solidFill>
                            <a:schemeClr val="bg1"/>
                          </a:solidFill>
                        </a:rPr>
                        <a:t>Valais</a:t>
                      </a:r>
                      <a:r>
                        <a:rPr lang="ro-RO" sz="8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o-RO" sz="800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ro-RO" sz="800" baseline="0" dirty="0" smtClean="0"/>
                        <a:t>2003 Recunoașterea </a:t>
                      </a:r>
                      <a:r>
                        <a:rPr lang="en-US" sz="800" baseline="0" dirty="0" smtClean="0"/>
                        <a:t>“</a:t>
                      </a:r>
                      <a:r>
                        <a:rPr lang="ro-RO" sz="800" b="1" dirty="0" smtClean="0"/>
                        <a:t>Carne uscată din</a:t>
                      </a:r>
                      <a:r>
                        <a:rPr lang="ro-RO" sz="800" b="1" baseline="0" dirty="0" smtClean="0"/>
                        <a:t> </a:t>
                      </a:r>
                      <a:r>
                        <a:rPr lang="ro-RO" sz="800" b="1" dirty="0" err="1" smtClean="0"/>
                        <a:t>Valais</a:t>
                      </a:r>
                      <a:r>
                        <a:rPr lang="en-US" sz="800" b="1" dirty="0" smtClean="0"/>
                        <a:t>”</a:t>
                      </a:r>
                      <a:r>
                        <a:rPr lang="ro-RO" sz="800" b="1" dirty="0" smtClean="0"/>
                        <a:t> ca Indicație Geografică Protejată</a:t>
                      </a:r>
                      <a:endParaRPr lang="ro-RO" sz="8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800" baseline="0" dirty="0" smtClean="0"/>
                        <a:t> Recunoaștere la nivelul Elveției conform legislației europene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o-RO" sz="800" baseline="0" dirty="0" smtClean="0"/>
                        <a:t>  9 - nr. produse Indicație Geografică Protejată   - I.G.P.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o-RO" sz="800" baseline="0" dirty="0" smtClean="0"/>
                        <a:t>21 - nr. produse Denumire de Origine Protejată  - D.O.P.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ro-RO" sz="800" baseline="0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ro-RO" sz="800" baseline="0" dirty="0" smtClean="0"/>
                        <a:t>Simbolurile I.G.P. și D.O.P.  proprietate a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kumimoji="0" lang="it-IT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Asociației elvețiene a DOP și IGP – </a:t>
                      </a:r>
                      <a:r>
                        <a:rPr kumimoji="0" lang="it-IT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www.aop-igp.ch</a:t>
                      </a:r>
                      <a:endParaRPr kumimoji="0" lang="ro-RO" sz="8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US" sz="800" baseline="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o-RO" sz="8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o-RO" sz="800" dirty="0" smtClean="0"/>
                        <a:t>- Organisme de inspecție  certificate conform standard ISO</a:t>
                      </a:r>
                      <a:r>
                        <a:rPr lang="ro-RO" sz="800" baseline="0" dirty="0" smtClean="0"/>
                        <a:t> 17065 (EN  45011)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800" b="1" i="1" dirty="0" smtClean="0"/>
                        <a:t>Din</a:t>
                      </a:r>
                      <a:r>
                        <a:rPr lang="ro-RO" sz="800" b="1" i="1" baseline="0" dirty="0" smtClean="0"/>
                        <a:t> 2007 este </a:t>
                      </a:r>
                      <a:r>
                        <a:rPr lang="vi-VN" sz="800" b="1" i="1" dirty="0" smtClean="0"/>
                        <a:t>membră a Uniunii Europene</a:t>
                      </a:r>
                      <a:endParaRPr lang="ro-RO" sz="800" b="1" i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o-RO" sz="800" b="1" i="1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kumimoji="0" lang="ro-RO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1998 - </a:t>
                      </a:r>
                      <a:r>
                        <a:rPr kumimoji="0" lang="vi-VN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Legea nr.84/1998 privind mărcile şi indicaţiile geografice,</a:t>
                      </a:r>
                    </a:p>
                    <a:p>
                      <a:r>
                        <a:rPr kumimoji="0" lang="it-IT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modificată şi completată prin Legea nr.66/2010</a:t>
                      </a:r>
                      <a:r>
                        <a:rPr kumimoji="0" lang="ro-RO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800" b="1" dirty="0" smtClean="0"/>
                        <a:t>OFICIUL DE STAT PENTRU INVENŢII ŞI MĂRCI</a:t>
                      </a:r>
                      <a:r>
                        <a:rPr lang="en-US" sz="800" dirty="0" smtClean="0"/>
                        <a:t> </a:t>
                      </a:r>
                      <a:r>
                        <a:rPr lang="ro-RO" sz="800" dirty="0" smtClean="0"/>
                        <a:t> </a:t>
                      </a:r>
                      <a:r>
                        <a:rPr lang="ro-RO" sz="800" dirty="0" err="1" smtClean="0">
                          <a:hlinkClick r:id="rId3"/>
                        </a:rPr>
                        <a:t>www.osim.ro</a:t>
                      </a:r>
                      <a:r>
                        <a:rPr lang="en-US" sz="800" dirty="0" smtClean="0"/>
                        <a:t> – </a:t>
                      </a:r>
                      <a:r>
                        <a:rPr lang="en-US" sz="800" dirty="0" err="1" smtClean="0"/>
                        <a:t>Propietate</a:t>
                      </a:r>
                      <a:r>
                        <a:rPr lang="en-US" sz="800" baseline="0" dirty="0" smtClean="0"/>
                        <a:t> </a:t>
                      </a:r>
                      <a:r>
                        <a:rPr lang="en-US" sz="800" baseline="0" dirty="0" err="1" smtClean="0"/>
                        <a:t>intelectual</a:t>
                      </a:r>
                      <a:r>
                        <a:rPr lang="ro-RO" sz="800" baseline="0" dirty="0" smtClean="0"/>
                        <a:t>ă</a:t>
                      </a:r>
                      <a:endParaRPr lang="ro-RO" sz="800" dirty="0" smtClean="0"/>
                    </a:p>
                    <a:p>
                      <a:endParaRPr lang="ro-RO" sz="800" dirty="0" smtClean="0"/>
                    </a:p>
                    <a:p>
                      <a:endParaRPr lang="ro-RO" sz="800" dirty="0" smtClean="0"/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2004 prima legislație  pe baza reglementărilor europene  - 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ORDIN nr. 956 din 21 decembrie 2004 pentru aprobarea Regulamentului privind condi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ţ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iile de aprobare a organismelor de inspec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ţ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ie 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ş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certificare a conformit</a:t>
                      </a:r>
                      <a:r>
                        <a:rPr kumimoji="0" lang="ro-RO" sz="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ăţ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 indica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ţ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iilor geografice 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ş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denumirilor de origine ale produselor agricole 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ş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produselor alimentare 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ş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a atestatelor de specificitate pentru produsele agricole 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ş</a:t>
                      </a:r>
                      <a:r>
                        <a:rPr kumimoji="0" lang="it-IT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produsele alimentare 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 abrogat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2008 </a:t>
                      </a:r>
                      <a:r>
                        <a:rPr kumimoji="0" lang="en-US" sz="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Grupul</a:t>
                      </a:r>
                      <a:r>
                        <a:rPr kumimoji="0" lang="ro-RO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aplicant</a:t>
                      </a:r>
                      <a:r>
                        <a:rPr kumimoji="0" lang="en-US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:S.C. SONIMPEX SERV COM S.R.L.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produs </a:t>
                      </a:r>
                      <a:r>
                        <a:rPr kumimoji="0" lang="en-US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Magiun de prune TOPOLOVENI</a:t>
                      </a:r>
                      <a:r>
                        <a:rPr kumimoji="0" lang="en-US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ro-RO" sz="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2011 recunoaștere la nivelul Uniunii Europene</a:t>
                      </a: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produs Indicație Geografică Protejată </a:t>
                      </a:r>
                      <a:r>
                        <a:rPr kumimoji="0" lang="en-US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“Magiun de prune TOPOLOVENI”</a:t>
                      </a:r>
                      <a:endParaRPr kumimoji="0" lang="ro-RO" sz="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 caiete depuse la Uniunea</a:t>
                      </a:r>
                      <a:r>
                        <a:rPr kumimoji="0" lang="ro-RO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o-RO" sz="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Europenă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(„ NOVAC AFUMAT DIN ŢARA BÂRSEI ”- Denumire de Origine Protejată (DOP) /Grupul</a:t>
                      </a:r>
                      <a:r>
                        <a:rPr kumimoji="0" lang="ro-RO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o-RO" sz="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aplicant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: ASOCIAŢIA  DORIPESCO, și „TELEMEA DE IBĂNEŞTI”- Denumire de Origine Protejată (DOP)/ Grupul</a:t>
                      </a:r>
                      <a:r>
                        <a:rPr kumimoji="0" lang="ro-RO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o-RO" sz="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aplicant</a:t>
                      </a: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: Asociaţia pentru promovarea produselor tradiţionale de pe Valea Gurghiului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o-RO" sz="800" baseline="0" dirty="0" smtClean="0"/>
                        <a:t>Simbolurile I.G.P. , D.O.P.  şi S.T.G.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kumimoji="0" lang="ro-RO" sz="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kumimoji="0" lang="ro-RO" sz="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kumimoji="0" lang="ro-RO" sz="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Politica de tranziție</a:t>
                      </a:r>
                      <a:r>
                        <a:rPr kumimoji="0" lang="ro-RO" sz="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la EN 17065  până la 15 septembrie 2015</a:t>
                      </a:r>
                      <a:endParaRPr kumimoji="0" lang="ro-RO" sz="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u 2"/>
          <p:cNvSpPr>
            <a:spLocks noGrp="1"/>
          </p:cNvSpPr>
          <p:nvPr>
            <p:ph type="title"/>
          </p:nvPr>
        </p:nvSpPr>
        <p:spPr>
          <a:xfrm>
            <a:off x="357158" y="0"/>
            <a:ext cx="3829048" cy="1571636"/>
          </a:xfrm>
        </p:spPr>
        <p:txBody>
          <a:bodyPr>
            <a:normAutofit/>
          </a:bodyPr>
          <a:lstStyle/>
          <a:p>
            <a:r>
              <a:rPr lang="ro-RO" sz="2400" dirty="0" smtClean="0"/>
              <a:t>Din experiență elvețiană </a:t>
            </a:r>
            <a:r>
              <a:rPr lang="en-US" sz="2400" dirty="0" err="1" smtClean="0"/>
              <a:t>pe</a:t>
            </a:r>
            <a:r>
              <a:rPr lang="ro-RO" sz="2400" dirty="0" smtClean="0"/>
              <a:t> </a:t>
            </a:r>
            <a:r>
              <a:rPr lang="en-US" sz="2400" dirty="0" err="1" smtClean="0"/>
              <a:t>schemele</a:t>
            </a:r>
            <a:r>
              <a:rPr lang="en-US" sz="2400" dirty="0" smtClean="0"/>
              <a:t> de </a:t>
            </a:r>
            <a:r>
              <a:rPr lang="en-US" sz="2400" dirty="0" err="1" smtClean="0"/>
              <a:t>calitate</a:t>
            </a:r>
            <a:r>
              <a:rPr lang="en-US" sz="2400" dirty="0" smtClean="0"/>
              <a:t> a pr</a:t>
            </a:r>
            <a:r>
              <a:rPr lang="ro-RO" sz="2400" dirty="0" err="1" smtClean="0"/>
              <a:t>oduselor</a:t>
            </a:r>
            <a:endParaRPr lang="en-US" sz="2400" dirty="0"/>
          </a:p>
        </p:txBody>
      </p:sp>
      <p:sp>
        <p:nvSpPr>
          <p:cNvPr id="4" name="Titlu 2"/>
          <p:cNvSpPr txBox="1">
            <a:spLocks/>
          </p:cNvSpPr>
          <p:nvPr/>
        </p:nvSpPr>
        <p:spPr>
          <a:xfrm>
            <a:off x="4786314" y="0"/>
            <a:ext cx="4071966" cy="1571636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ro-RO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Din experiență românească </a:t>
            </a:r>
            <a:r>
              <a:rPr lang="en-US" sz="24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pe</a:t>
            </a:r>
            <a:r>
              <a:rPr lang="ro-RO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schemele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de </a:t>
            </a:r>
            <a:r>
              <a:rPr lang="en-US" sz="24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calitate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a pr</a:t>
            </a:r>
            <a:r>
              <a:rPr lang="ro-RO" sz="24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oduselor</a:t>
            </a:r>
            <a:endParaRPr lang="en-US" sz="24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Dreptunghi 8"/>
          <p:cNvSpPr/>
          <p:nvPr/>
        </p:nvSpPr>
        <p:spPr>
          <a:xfrm>
            <a:off x="2857456" y="5572140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Regulamentul (UE) nr. 115</a:t>
            </a: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/2012 al Parlamentului European </a:t>
            </a: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 al Consiliului din 21 noiembrie 2012 privind sistemele din domeniul calității produselor agricole și alimentare </a:t>
            </a: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care a înlocuit Reg. 509/2008 și 510/2008</a:t>
            </a: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asetăText 13"/>
          <p:cNvSpPr txBox="1"/>
          <p:nvPr/>
        </p:nvSpPr>
        <p:spPr>
          <a:xfrm>
            <a:off x="3643306" y="4357694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4429132"/>
            <a:ext cx="12287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 descr="D:\NICA\MADR\Politici de calitate\Comp. produse traditionale\Poze magiun\indicatie-geografica-protejat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572264" y="4786322"/>
            <a:ext cx="428628" cy="413087"/>
          </a:xfrm>
          <a:prstGeom prst="rect">
            <a:avLst/>
          </a:prstGeom>
          <a:noFill/>
        </p:spPr>
      </p:pic>
      <p:pic>
        <p:nvPicPr>
          <p:cNvPr id="17" name="Picture 1" descr="Detalii despre certifica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92" y="4786322"/>
            <a:ext cx="44423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Detalii despre certificar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29520" y="4786322"/>
            <a:ext cx="462467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ăgeată la dreapta 18"/>
          <p:cNvSpPr/>
          <p:nvPr/>
        </p:nvSpPr>
        <p:spPr>
          <a:xfrm>
            <a:off x="857224" y="5929330"/>
            <a:ext cx="1571636" cy="42862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/>
          <p:cNvSpPr>
            <a:spLocks noGrp="1"/>
          </p:cNvSpPr>
          <p:nvPr>
            <p:ph type="title"/>
          </p:nvPr>
        </p:nvSpPr>
        <p:spPr>
          <a:xfrm>
            <a:off x="142844" y="214290"/>
            <a:ext cx="4400552" cy="796908"/>
          </a:xfrm>
        </p:spPr>
        <p:txBody>
          <a:bodyPr>
            <a:normAutofit/>
          </a:bodyPr>
          <a:lstStyle/>
          <a:p>
            <a:pPr algn="ctr"/>
            <a:r>
              <a:rPr lang="en-US" sz="2000" dirty="0" err="1" smtClean="0"/>
              <a:t>Schemele</a:t>
            </a:r>
            <a:r>
              <a:rPr lang="en-US" sz="2000" dirty="0" smtClean="0"/>
              <a:t> de </a:t>
            </a:r>
            <a:r>
              <a:rPr lang="en-US" sz="2000" dirty="0" err="1" smtClean="0"/>
              <a:t>calitate</a:t>
            </a:r>
            <a:r>
              <a:rPr lang="en-US" sz="2000" dirty="0" smtClean="0"/>
              <a:t> </a:t>
            </a:r>
            <a:r>
              <a:rPr lang="ro-RO" sz="2000" dirty="0" smtClean="0"/>
              <a:t>în Elveția/</a:t>
            </a:r>
            <a:br>
              <a:rPr lang="ro-RO" sz="2000" dirty="0" smtClean="0"/>
            </a:br>
            <a:r>
              <a:rPr lang="ro-RO" sz="2000" dirty="0" smtClean="0"/>
              <a:t>procedura de înregistrare</a:t>
            </a:r>
            <a:endParaRPr 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00174"/>
            <a:ext cx="464347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Romania”</a:t>
            </a:r>
            <a:r>
              <a:rPr lang="ro-RO" dirty="0" smtClean="0"/>
              <a:t>,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  <p:sp>
        <p:nvSpPr>
          <p:cNvPr id="7" name="CasetăText 6"/>
          <p:cNvSpPr txBox="1"/>
          <p:nvPr/>
        </p:nvSpPr>
        <p:spPr>
          <a:xfrm>
            <a:off x="5357818" y="0"/>
            <a:ext cx="2857520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b="1" dirty="0" smtClean="0"/>
              <a:t>Grupul </a:t>
            </a:r>
            <a:r>
              <a:rPr lang="ro-RO" b="1" dirty="0" err="1" smtClean="0"/>
              <a:t>aplicant</a:t>
            </a:r>
            <a:r>
              <a:rPr lang="ro-RO" b="1" dirty="0" smtClean="0"/>
              <a:t> pentru IGP și DOP</a:t>
            </a:r>
            <a:endParaRPr lang="en-US" b="1" dirty="0"/>
          </a:p>
        </p:txBody>
      </p:sp>
      <p:sp>
        <p:nvSpPr>
          <p:cNvPr id="8" name="CasetăText 7"/>
          <p:cNvSpPr txBox="1"/>
          <p:nvPr/>
        </p:nvSpPr>
        <p:spPr>
          <a:xfrm>
            <a:off x="6357950" y="928670"/>
            <a:ext cx="1071570" cy="86177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Biroul Federal pentru Agricultură examinează documentația </a:t>
            </a:r>
            <a:endParaRPr lang="en-US" sz="1000" dirty="0"/>
          </a:p>
        </p:txBody>
      </p:sp>
      <p:sp>
        <p:nvSpPr>
          <p:cNvPr id="9" name="CasetăText 8"/>
          <p:cNvSpPr txBox="1"/>
          <p:nvPr/>
        </p:nvSpPr>
        <p:spPr>
          <a:xfrm>
            <a:off x="7786710" y="928670"/>
            <a:ext cx="1214446" cy="86177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Reprezentantul cantoanelor și autorității naționale dau un preaviz</a:t>
            </a:r>
            <a:endParaRPr lang="en-US" sz="1000" dirty="0"/>
          </a:p>
        </p:txBody>
      </p:sp>
      <p:sp>
        <p:nvSpPr>
          <p:cNvPr id="10" name="CasetăText 9"/>
          <p:cNvSpPr txBox="1"/>
          <p:nvPr/>
        </p:nvSpPr>
        <p:spPr>
          <a:xfrm>
            <a:off x="4714876" y="1000108"/>
            <a:ext cx="1071570" cy="7078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Comisia pentru IGP și DOP pot da avizul</a:t>
            </a:r>
            <a:endParaRPr lang="en-US" sz="1000" dirty="0"/>
          </a:p>
        </p:txBody>
      </p:sp>
      <p:cxnSp>
        <p:nvCxnSpPr>
          <p:cNvPr id="12" name="Conector drept cu săgeată 11"/>
          <p:cNvCxnSpPr>
            <a:stCxn id="10" idx="3"/>
            <a:endCxn id="8" idx="1"/>
          </p:cNvCxnSpPr>
          <p:nvPr/>
        </p:nvCxnSpPr>
        <p:spPr>
          <a:xfrm>
            <a:off x="5786446" y="1354051"/>
            <a:ext cx="571504" cy="550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rept cu săgeată 13"/>
          <p:cNvCxnSpPr>
            <a:stCxn id="8" idx="3"/>
            <a:endCxn id="9" idx="1"/>
          </p:cNvCxnSpPr>
          <p:nvPr/>
        </p:nvCxnSpPr>
        <p:spPr>
          <a:xfrm>
            <a:off x="7429520" y="1359557"/>
            <a:ext cx="35719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rept cu săgeată 15"/>
          <p:cNvCxnSpPr>
            <a:stCxn id="7" idx="2"/>
          </p:cNvCxnSpPr>
          <p:nvPr/>
        </p:nvCxnSpPr>
        <p:spPr>
          <a:xfrm rot="5400000">
            <a:off x="6609690" y="823219"/>
            <a:ext cx="35377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rept cu săgeată 17"/>
          <p:cNvCxnSpPr/>
          <p:nvPr/>
        </p:nvCxnSpPr>
        <p:spPr>
          <a:xfrm rot="10800000" flipV="1">
            <a:off x="6143636" y="1785926"/>
            <a:ext cx="571504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rept cu săgeată 19"/>
          <p:cNvCxnSpPr>
            <a:endCxn id="26" idx="1"/>
          </p:cNvCxnSpPr>
          <p:nvPr/>
        </p:nvCxnSpPr>
        <p:spPr>
          <a:xfrm>
            <a:off x="6858016" y="1785926"/>
            <a:ext cx="642942" cy="2714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tăText 25"/>
          <p:cNvSpPr txBox="1"/>
          <p:nvPr/>
        </p:nvSpPr>
        <p:spPr>
          <a:xfrm>
            <a:off x="7500958" y="1857364"/>
            <a:ext cx="1214446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Aplicația respinsă</a:t>
            </a:r>
            <a:endParaRPr lang="en-US" sz="1000" dirty="0"/>
          </a:p>
        </p:txBody>
      </p:sp>
      <p:sp>
        <p:nvSpPr>
          <p:cNvPr id="27" name="CasetăText 26"/>
          <p:cNvSpPr txBox="1"/>
          <p:nvPr/>
        </p:nvSpPr>
        <p:spPr>
          <a:xfrm>
            <a:off x="4929190" y="1857364"/>
            <a:ext cx="1214446" cy="5539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Aplicația acceptată și publicată</a:t>
            </a:r>
            <a:endParaRPr lang="en-US" sz="1000" dirty="0"/>
          </a:p>
        </p:txBody>
      </p:sp>
      <p:sp>
        <p:nvSpPr>
          <p:cNvPr id="31" name="CasetăText 30"/>
          <p:cNvSpPr txBox="1"/>
          <p:nvPr/>
        </p:nvSpPr>
        <p:spPr>
          <a:xfrm>
            <a:off x="4071934" y="2500306"/>
            <a:ext cx="928694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Nu există opoziție</a:t>
            </a:r>
            <a:endParaRPr lang="en-US" sz="1000" dirty="0"/>
          </a:p>
        </p:txBody>
      </p:sp>
      <p:sp>
        <p:nvSpPr>
          <p:cNvPr id="32" name="CasetăText 31"/>
          <p:cNvSpPr txBox="1"/>
          <p:nvPr/>
        </p:nvSpPr>
        <p:spPr>
          <a:xfrm>
            <a:off x="6143636" y="2500306"/>
            <a:ext cx="714380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Opoziție</a:t>
            </a:r>
          </a:p>
          <a:p>
            <a:pPr algn="ctr"/>
            <a:endParaRPr lang="en-US" sz="1000" dirty="0"/>
          </a:p>
        </p:txBody>
      </p:sp>
      <p:sp>
        <p:nvSpPr>
          <p:cNvPr id="33" name="Oval 32"/>
          <p:cNvSpPr/>
          <p:nvPr/>
        </p:nvSpPr>
        <p:spPr>
          <a:xfrm>
            <a:off x="5143504" y="2571744"/>
            <a:ext cx="714380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asetăText 33"/>
          <p:cNvSpPr txBox="1"/>
          <p:nvPr/>
        </p:nvSpPr>
        <p:spPr>
          <a:xfrm>
            <a:off x="5214942" y="2714620"/>
            <a:ext cx="571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800" b="1" dirty="0" smtClean="0"/>
              <a:t>3 </a:t>
            </a:r>
            <a:r>
              <a:rPr lang="ro-RO" sz="1000" b="1" dirty="0" smtClean="0"/>
              <a:t>luni</a:t>
            </a:r>
            <a:endParaRPr lang="en-US" sz="1000" b="1" dirty="0"/>
          </a:p>
        </p:txBody>
      </p:sp>
      <p:cxnSp>
        <p:nvCxnSpPr>
          <p:cNvPr id="38" name="Conector drept cu săgeată 37"/>
          <p:cNvCxnSpPr>
            <a:stCxn id="27" idx="2"/>
          </p:cNvCxnSpPr>
          <p:nvPr/>
        </p:nvCxnSpPr>
        <p:spPr>
          <a:xfrm rot="5400000">
            <a:off x="5152611" y="2187942"/>
            <a:ext cx="160382" cy="6072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rept cu săgeată 39"/>
          <p:cNvCxnSpPr>
            <a:stCxn id="27" idx="2"/>
            <a:endCxn id="32" idx="1"/>
          </p:cNvCxnSpPr>
          <p:nvPr/>
        </p:nvCxnSpPr>
        <p:spPr>
          <a:xfrm rot="16200000" flipH="1">
            <a:off x="5695525" y="2252249"/>
            <a:ext cx="288999" cy="6072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setăText 47"/>
          <p:cNvSpPr txBox="1"/>
          <p:nvPr/>
        </p:nvSpPr>
        <p:spPr>
          <a:xfrm>
            <a:off x="5143504" y="3643314"/>
            <a:ext cx="928694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RESPINSĂ</a:t>
            </a:r>
            <a:endParaRPr lang="en-US" sz="1000" dirty="0"/>
          </a:p>
        </p:txBody>
      </p:sp>
      <p:sp>
        <p:nvSpPr>
          <p:cNvPr id="49" name="CasetăText 48"/>
          <p:cNvSpPr txBox="1"/>
          <p:nvPr/>
        </p:nvSpPr>
        <p:spPr>
          <a:xfrm>
            <a:off x="6572264" y="3643314"/>
            <a:ext cx="928694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ACCEPTATĂ</a:t>
            </a:r>
            <a:endParaRPr lang="en-US" sz="1000" dirty="0"/>
          </a:p>
        </p:txBody>
      </p:sp>
      <p:cxnSp>
        <p:nvCxnSpPr>
          <p:cNvPr id="51" name="Conector drept cu săgeată 50"/>
          <p:cNvCxnSpPr>
            <a:stCxn id="32" idx="2"/>
            <a:endCxn id="48" idx="0"/>
          </p:cNvCxnSpPr>
          <p:nvPr/>
        </p:nvCxnSpPr>
        <p:spPr>
          <a:xfrm rot="5400000">
            <a:off x="5682890" y="2825378"/>
            <a:ext cx="742898" cy="892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rept cu săgeată 52"/>
          <p:cNvCxnSpPr>
            <a:stCxn id="32" idx="2"/>
            <a:endCxn id="49" idx="0"/>
          </p:cNvCxnSpPr>
          <p:nvPr/>
        </p:nvCxnSpPr>
        <p:spPr>
          <a:xfrm rot="16200000" flipH="1">
            <a:off x="6397269" y="3003972"/>
            <a:ext cx="742898" cy="535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setăText 54"/>
          <p:cNvSpPr txBox="1"/>
          <p:nvPr/>
        </p:nvSpPr>
        <p:spPr>
          <a:xfrm>
            <a:off x="5572132" y="4714884"/>
            <a:ext cx="1714512" cy="86177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ADRESARE</a:t>
            </a:r>
          </a:p>
          <a:p>
            <a:pPr marL="228600" indent="-228600">
              <a:buAutoNum type="arabicPeriod"/>
            </a:pPr>
            <a:r>
              <a:rPr lang="ro-RO" sz="1000" b="1" dirty="0" smtClean="0"/>
              <a:t>Curtea Administrativă Federală</a:t>
            </a:r>
          </a:p>
          <a:p>
            <a:pPr marL="228600" indent="-228600">
              <a:buAutoNum type="arabicPeriod"/>
            </a:pPr>
            <a:r>
              <a:rPr lang="ro-RO" sz="1000" b="1" dirty="0" smtClean="0"/>
              <a:t>Curtea Federală</a:t>
            </a:r>
            <a:endParaRPr lang="en-US" sz="1000" b="1" dirty="0"/>
          </a:p>
        </p:txBody>
      </p:sp>
      <p:sp>
        <p:nvSpPr>
          <p:cNvPr id="56" name="CasetăText 55"/>
          <p:cNvSpPr txBox="1"/>
          <p:nvPr/>
        </p:nvSpPr>
        <p:spPr>
          <a:xfrm>
            <a:off x="3500430" y="5929330"/>
            <a:ext cx="5214974" cy="24622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000" dirty="0" smtClean="0"/>
              <a:t>Înregistrarea/ Ne înregistrarea și publicarea</a:t>
            </a:r>
            <a:endParaRPr lang="en-US" sz="1000" dirty="0"/>
          </a:p>
        </p:txBody>
      </p:sp>
      <p:cxnSp>
        <p:nvCxnSpPr>
          <p:cNvPr id="58" name="Conector drept cu săgeată 57"/>
          <p:cNvCxnSpPr>
            <a:stCxn id="26" idx="2"/>
          </p:cNvCxnSpPr>
          <p:nvPr/>
        </p:nvCxnSpPr>
        <p:spPr>
          <a:xfrm rot="16200000" flipH="1">
            <a:off x="6397269" y="3968385"/>
            <a:ext cx="345754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drept cu săgeată 59"/>
          <p:cNvCxnSpPr/>
          <p:nvPr/>
        </p:nvCxnSpPr>
        <p:spPr>
          <a:xfrm rot="5400000">
            <a:off x="6500826" y="4929198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drept cu săgeată 61"/>
          <p:cNvCxnSpPr/>
          <p:nvPr/>
        </p:nvCxnSpPr>
        <p:spPr>
          <a:xfrm rot="5400000">
            <a:off x="6393669" y="4321975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drept cu săgeată 63"/>
          <p:cNvCxnSpPr/>
          <p:nvPr/>
        </p:nvCxnSpPr>
        <p:spPr>
          <a:xfrm rot="10800000">
            <a:off x="7286644" y="500063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drept cu săgeată 65"/>
          <p:cNvCxnSpPr/>
          <p:nvPr/>
        </p:nvCxnSpPr>
        <p:spPr>
          <a:xfrm rot="5400000">
            <a:off x="3000364" y="4429132"/>
            <a:ext cx="300039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drept cu săgeată 67"/>
          <p:cNvCxnSpPr/>
          <p:nvPr/>
        </p:nvCxnSpPr>
        <p:spPr>
          <a:xfrm rot="5400000">
            <a:off x="4286248" y="4929198"/>
            <a:ext cx="20002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drept cu săgeată 69"/>
          <p:cNvCxnSpPr/>
          <p:nvPr/>
        </p:nvCxnSpPr>
        <p:spPr>
          <a:xfrm rot="5400000">
            <a:off x="5464975" y="4321975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14950"/>
            <a:ext cx="2214546" cy="134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8501122" cy="1428760"/>
          </a:xfrm>
        </p:spPr>
        <p:txBody>
          <a:bodyPr>
            <a:normAutofit/>
          </a:bodyPr>
          <a:lstStyle/>
          <a:p>
            <a:r>
              <a:rPr lang="ro-RO" sz="2800" dirty="0" smtClean="0"/>
              <a:t>Carne uscată din </a:t>
            </a:r>
            <a:r>
              <a:rPr lang="ro-RO" sz="2800" dirty="0" err="1" smtClean="0"/>
              <a:t>Valais</a:t>
            </a:r>
            <a:r>
              <a:rPr lang="ro-RO" sz="2800" dirty="0" smtClean="0"/>
              <a:t> - «</a:t>
            </a:r>
            <a:r>
              <a:rPr lang="ro-RO" sz="2800" dirty="0" err="1" smtClean="0"/>
              <a:t>Dry</a:t>
            </a:r>
            <a:r>
              <a:rPr lang="ro-RO" sz="2800" dirty="0" smtClean="0"/>
              <a:t> meat of </a:t>
            </a:r>
            <a:r>
              <a:rPr lang="ro-RO" sz="2800" dirty="0" err="1" smtClean="0"/>
              <a:t>Valais</a:t>
            </a:r>
            <a:r>
              <a:rPr lang="ro-RO" sz="2800" dirty="0" smtClean="0"/>
              <a:t>» - înregistrată I.G.P.</a:t>
            </a:r>
            <a:endParaRPr lang="en-US" sz="2800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785786" y="1500174"/>
            <a:ext cx="7772400" cy="5000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http://www.viandesechee.ch/fr/index.htm</a:t>
            </a:r>
          </a:p>
          <a:p>
            <a:endParaRPr lang="en-US" dirty="0"/>
          </a:p>
        </p:txBody>
      </p:sp>
      <p:sp>
        <p:nvSpPr>
          <p:cNvPr id="5" name="Dreptunghi 4"/>
          <p:cNvSpPr/>
          <p:nvPr/>
        </p:nvSpPr>
        <p:spPr>
          <a:xfrm>
            <a:off x="2357422" y="2285992"/>
            <a:ext cx="6357966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err="1" smtClean="0"/>
              <a:t>Materia</a:t>
            </a:r>
            <a:r>
              <a:rPr lang="en-US" dirty="0" smtClean="0"/>
              <a:t> </a:t>
            </a:r>
            <a:r>
              <a:rPr lang="ro-RO" dirty="0" smtClean="0"/>
              <a:t>primă: Carne de vită de la animale: născute, crescute, sacrificate </a:t>
            </a:r>
            <a:r>
              <a:rPr lang="ro-RO" u="sng" dirty="0" smtClean="0"/>
              <a:t>exclusiv din Elveția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o-RO" dirty="0" smtClean="0"/>
              <a:t>Uscarea cărnii </a:t>
            </a:r>
            <a:r>
              <a:rPr lang="ro-RO" dirty="0" smtClean="0"/>
              <a:t>în </a:t>
            </a:r>
            <a:r>
              <a:rPr lang="ro-RO" dirty="0" err="1" smtClean="0"/>
              <a:t>Valais</a:t>
            </a:r>
            <a:r>
              <a:rPr lang="ro-RO" dirty="0" smtClean="0"/>
              <a:t> – </a:t>
            </a:r>
            <a:r>
              <a:rPr lang="ro-RO" b="1" i="1" dirty="0" smtClean="0"/>
              <a:t>legătura cu teritoriul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o-RO" dirty="0" smtClean="0"/>
              <a:t>De la vită se folosesc doar anumite piese de la membre(piesa 1)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o-RO" dirty="0" smtClean="0"/>
              <a:t>Respectarea unui singur caiet de sarcini (</a:t>
            </a:r>
            <a:r>
              <a:rPr lang="ro-RO" sz="1000" dirty="0" smtClean="0"/>
              <a:t>Sare, condimente și ierburi în funcţie de rețeta tradițională a fiecărui producător din grup incluse în caiet de </a:t>
            </a:r>
            <a:r>
              <a:rPr lang="ro-RO" sz="1000" dirty="0" smtClean="0">
                <a:solidFill>
                  <a:schemeClr val="tx2">
                    <a:lumMod val="75000"/>
                  </a:schemeClr>
                </a:solidFill>
              </a:rPr>
              <a:t>sarcini)</a:t>
            </a:r>
            <a:endParaRPr lang="ro-RO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86058"/>
            <a:ext cx="190501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48" y="2643182"/>
            <a:ext cx="1157030" cy="96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ector drept cu săgeată 8"/>
          <p:cNvCxnSpPr/>
          <p:nvPr/>
        </p:nvCxnSpPr>
        <p:spPr>
          <a:xfrm rot="5400000">
            <a:off x="7965305" y="3321843"/>
            <a:ext cx="100013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tăText 10"/>
          <p:cNvSpPr txBox="1"/>
          <p:nvPr/>
        </p:nvSpPr>
        <p:spPr>
          <a:xfrm>
            <a:off x="214282" y="0"/>
            <a:ext cx="86439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b="1" dirty="0" smtClean="0">
                <a:solidFill>
                  <a:srgbClr val="C00000"/>
                </a:solidFill>
              </a:rPr>
              <a:t>Asociația producătorilor de carne uscată din </a:t>
            </a:r>
            <a:r>
              <a:rPr lang="ro-RO" b="1" dirty="0" err="1" smtClean="0">
                <a:solidFill>
                  <a:srgbClr val="C00000"/>
                </a:solidFill>
              </a:rPr>
              <a:t>Valais</a:t>
            </a:r>
            <a:r>
              <a:rPr lang="ro-RO" b="1" dirty="0" smtClean="0">
                <a:solidFill>
                  <a:srgbClr val="C00000"/>
                </a:solidFill>
              </a:rPr>
              <a:t> – IGP</a:t>
            </a:r>
          </a:p>
          <a:p>
            <a:pPr algn="ctr"/>
            <a:r>
              <a:rPr lang="ro-RO" b="1" dirty="0" err="1" smtClean="0">
                <a:solidFill>
                  <a:srgbClr val="C00000"/>
                </a:solidFill>
              </a:rPr>
              <a:t>www.viandesechee.ch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conținut 1"/>
          <p:cNvSpPr>
            <a:spLocks noGrp="1"/>
          </p:cNvSpPr>
          <p:nvPr>
            <p:ph idx="1"/>
          </p:nvPr>
        </p:nvSpPr>
        <p:spPr>
          <a:xfrm>
            <a:off x="357158" y="1214422"/>
            <a:ext cx="8229600" cy="1304730"/>
          </a:xfrm>
        </p:spPr>
        <p:txBody>
          <a:bodyPr/>
          <a:lstStyle/>
          <a:p>
            <a:r>
              <a:rPr lang="ro-RO" dirty="0" smtClean="0"/>
              <a:t>34 de producători de </a:t>
            </a:r>
            <a:r>
              <a:rPr lang="ro-RO" sz="1200" b="1" dirty="0" smtClean="0"/>
              <a:t>Carne uscată din </a:t>
            </a:r>
            <a:r>
              <a:rPr lang="ro-RO" sz="1200" b="1" dirty="0" err="1" smtClean="0"/>
              <a:t>Valais</a:t>
            </a:r>
            <a:r>
              <a:rPr lang="ro-RO" sz="1200" b="1" dirty="0" smtClean="0"/>
              <a:t> </a:t>
            </a:r>
          </a:p>
          <a:p>
            <a:r>
              <a:rPr lang="ro-RO" sz="1600" dirty="0" smtClean="0"/>
              <a:t>Volum al producției/produs/asociație: 510 tone în 2012</a:t>
            </a:r>
            <a:endParaRPr lang="en-US" sz="1600" dirty="0"/>
          </a:p>
        </p:txBody>
      </p:sp>
      <p:sp>
        <p:nvSpPr>
          <p:cNvPr id="3" name="Titlu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 smtClean="0">
                <a:solidFill>
                  <a:srgbClr val="C00000"/>
                </a:solidFill>
              </a:rPr>
              <a:t>Cine sunt membrii Asociației?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794" y="1000108"/>
            <a:ext cx="2643206" cy="177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asetăText 7"/>
          <p:cNvSpPr txBox="1"/>
          <p:nvPr/>
        </p:nvSpPr>
        <p:spPr>
          <a:xfrm>
            <a:off x="5715008" y="2643182"/>
            <a:ext cx="3286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"Carne uscată din </a:t>
            </a:r>
            <a:r>
              <a:rPr lang="ro-RO" dirty="0" err="1" smtClean="0"/>
              <a:t>Valais</a:t>
            </a:r>
            <a:r>
              <a:rPr lang="ro-RO" dirty="0" smtClean="0"/>
              <a:t>" își datorează reputația </a:t>
            </a:r>
            <a:r>
              <a:rPr lang="ro-RO" dirty="0" smtClean="0"/>
              <a:t>cantonului </a:t>
            </a:r>
            <a:r>
              <a:rPr lang="ro-RO" dirty="0" err="1" smtClean="0"/>
              <a:t>Valais</a:t>
            </a:r>
            <a:r>
              <a:rPr lang="ro-RO" dirty="0" smtClean="0"/>
              <a:t> și reprezentării geografice.</a:t>
            </a:r>
          </a:p>
          <a:p>
            <a:r>
              <a:rPr lang="ro-RO" dirty="0" smtClean="0"/>
              <a:t>Cercetările istorice au dovedit existența cărnii uscate din </a:t>
            </a:r>
            <a:r>
              <a:rPr lang="ro-RO" b="1" dirty="0" smtClean="0"/>
              <a:t>secolul al XIV-lea </a:t>
            </a:r>
            <a:r>
              <a:rPr lang="ro-RO" dirty="0" smtClean="0"/>
              <a:t/>
            </a:r>
            <a:br>
              <a:rPr lang="ro-RO" dirty="0" smtClean="0"/>
            </a:b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143116"/>
            <a:ext cx="1785950" cy="189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357430"/>
            <a:ext cx="1214446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asetăText 8"/>
          <p:cNvSpPr txBox="1"/>
          <p:nvPr/>
        </p:nvSpPr>
        <p:spPr>
          <a:xfrm>
            <a:off x="857224" y="2071678"/>
            <a:ext cx="29289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 smtClean="0"/>
              <a:t>Istoria produsului</a:t>
            </a:r>
          </a:p>
          <a:p>
            <a:endParaRPr lang="ro-RO" sz="1600" b="1" dirty="0" smtClean="0"/>
          </a:p>
          <a:p>
            <a:pPr algn="just">
              <a:buFont typeface="Wingdings" pitchFamily="2" charset="2"/>
              <a:buChar char="q"/>
            </a:pPr>
            <a:r>
              <a:rPr lang="ro-RO" sz="1600" dirty="0" smtClean="0"/>
              <a:t> Condițiile climaterice din Alpi</a:t>
            </a:r>
          </a:p>
          <a:p>
            <a:pPr algn="just">
              <a:buFont typeface="Wingdings" pitchFamily="2" charset="2"/>
              <a:buChar char="q"/>
            </a:pPr>
            <a:r>
              <a:rPr lang="ro-RO" sz="1600" dirty="0" smtClean="0"/>
              <a:t>Păstrarea și uscarea cărnii într-un pod</a:t>
            </a:r>
          </a:p>
          <a:p>
            <a:pPr algn="just">
              <a:buFont typeface="Wingdings" pitchFamily="2" charset="2"/>
              <a:buChar char="q"/>
            </a:pPr>
            <a:r>
              <a:rPr lang="ro-RO" sz="1600" dirty="0" smtClean="0"/>
              <a:t>Dezvoltarea turismului a dus la cunoașterea produsului sub numele "Carne uscată din </a:t>
            </a:r>
            <a:r>
              <a:rPr lang="ro-RO" sz="1600" dirty="0" err="1" smtClean="0"/>
              <a:t>Valais</a:t>
            </a:r>
            <a:r>
              <a:rPr lang="ro-RO" sz="1600" dirty="0" smtClean="0"/>
              <a:t>“</a:t>
            </a:r>
          </a:p>
          <a:p>
            <a:pPr algn="just">
              <a:buFont typeface="Wingdings" pitchFamily="2" charset="2"/>
              <a:buChar char="q"/>
            </a:pPr>
            <a:r>
              <a:rPr lang="ro-RO" sz="1600" dirty="0" smtClean="0"/>
              <a:t>Rețeta este </a:t>
            </a:r>
            <a:r>
              <a:rPr lang="ro-RO" sz="1600" dirty="0" smtClean="0"/>
              <a:t>transmisă din generație în generație </a:t>
            </a:r>
          </a:p>
        </p:txBody>
      </p:sp>
      <p:sp>
        <p:nvSpPr>
          <p:cNvPr id="13" name="Dreptunghi 12"/>
          <p:cNvSpPr/>
          <p:nvPr/>
        </p:nvSpPr>
        <p:spPr>
          <a:xfrm>
            <a:off x="3643306" y="5857892"/>
            <a:ext cx="52149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dirty="0" smtClean="0"/>
              <a:t> Mândria producătorilor - </a:t>
            </a:r>
            <a:r>
              <a:rPr lang="ro-RO" dirty="0" smtClean="0"/>
              <a:t>este garanția  calității și savorii “Cărnii uscate din </a:t>
            </a:r>
            <a:r>
              <a:rPr lang="ro-RO" dirty="0" err="1" smtClean="0"/>
              <a:t>Valais</a:t>
            </a:r>
            <a:r>
              <a:rPr lang="ro-RO" dirty="0" smtClean="0"/>
              <a:t>” IGP</a:t>
            </a:r>
            <a:r>
              <a:rPr lang="ro-RO" b="1" dirty="0" smtClean="0"/>
              <a:t> </a:t>
            </a:r>
            <a:endParaRPr lang="en-US" b="1" dirty="0"/>
          </a:p>
        </p:txBody>
      </p:sp>
      <p:sp>
        <p:nvSpPr>
          <p:cNvPr id="14" name="CasetăText 13"/>
          <p:cNvSpPr txBox="1"/>
          <p:nvPr/>
        </p:nvSpPr>
        <p:spPr>
          <a:xfrm>
            <a:off x="214282" y="5143512"/>
            <a:ext cx="8643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>
                <a:solidFill>
                  <a:schemeClr val="tx2">
                    <a:lumMod val="75000"/>
                  </a:schemeClr>
                </a:solidFill>
              </a:rPr>
              <a:t>DE CE PROTECȚIE? </a:t>
            </a:r>
          </a:p>
          <a:p>
            <a:r>
              <a:rPr lang="ro-RO" sz="1400" b="1" dirty="0" smtClean="0"/>
              <a:t>1 . – Să nu fie copiat în străinătate 2. -  Protecția culturii şi </a:t>
            </a:r>
            <a:r>
              <a:rPr lang="ro-RO" sz="1400" b="1" dirty="0" err="1" smtClean="0"/>
              <a:t>Know</a:t>
            </a:r>
            <a:r>
              <a:rPr lang="ro-RO" sz="1400" b="1" dirty="0" smtClean="0"/>
              <a:t> </a:t>
            </a:r>
            <a:r>
              <a:rPr lang="ro-RO" sz="1400" b="1" dirty="0" err="1" smtClean="0"/>
              <a:t>-how-ul</a:t>
            </a:r>
            <a:r>
              <a:rPr lang="ro-RO" sz="1400" b="1" dirty="0" smtClean="0"/>
              <a:t> 3. -  Calitate</a:t>
            </a:r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0826" y="4786322"/>
            <a:ext cx="2486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ubstituent conținut 1"/>
          <p:cNvSpPr>
            <a:spLocks noGrp="1"/>
          </p:cNvSpPr>
          <p:nvPr>
            <p:ph idx="1"/>
          </p:nvPr>
        </p:nvSpPr>
        <p:spPr>
          <a:xfrm>
            <a:off x="457200" y="1481329"/>
            <a:ext cx="7400948" cy="401937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o-RO" b="1" dirty="0" smtClean="0"/>
              <a:t>Valorificarea </a:t>
            </a:r>
            <a:r>
              <a:rPr lang="ro-RO" b="1" dirty="0" err="1" smtClean="0"/>
              <a:t>resursel</a:t>
            </a:r>
            <a:r>
              <a:rPr lang="en-US" b="1" dirty="0" smtClean="0"/>
              <a:t>e locale </a:t>
            </a:r>
            <a:r>
              <a:rPr lang="ro-RO" b="1" dirty="0" smtClean="0"/>
              <a:t>și a potențialului</a:t>
            </a:r>
          </a:p>
          <a:p>
            <a:r>
              <a:rPr lang="ro-RO" b="1" dirty="0" smtClean="0"/>
              <a:t>1992 la inițiativa a 4 cantoane (cu suportul membrilor) s-a înființat Carta </a:t>
            </a:r>
            <a:r>
              <a:rPr lang="ro-RO" b="1" dirty="0" err="1" smtClean="0"/>
              <a:t>Gruyère</a:t>
            </a:r>
            <a:endParaRPr lang="ro-RO" b="1" dirty="0" smtClean="0"/>
          </a:p>
          <a:p>
            <a:pPr>
              <a:buFont typeface="Wingdings" pitchFamily="2" charset="2"/>
              <a:buChar char="Ø"/>
            </a:pPr>
            <a:r>
              <a:rPr lang="ro-RO" b="1" dirty="0" smtClean="0"/>
              <a:t>1997: s-a creat  interprofesională din </a:t>
            </a:r>
            <a:r>
              <a:rPr lang="ro-RO" b="1" dirty="0" err="1" smtClean="0"/>
              <a:t>Gruyère</a:t>
            </a:r>
            <a:r>
              <a:rPr lang="ro-RO" b="1" dirty="0" smtClean="0"/>
              <a:t> (acțiuni colective) </a:t>
            </a:r>
          </a:p>
          <a:p>
            <a:pPr>
              <a:buFont typeface="Wingdings" pitchFamily="2" charset="2"/>
              <a:buChar char="Ø"/>
            </a:pPr>
            <a:r>
              <a:rPr lang="ro-RO" b="1" dirty="0" smtClean="0"/>
              <a:t>Au fost probleme cu alte zone unde se producea produsul cu denumirea </a:t>
            </a:r>
            <a:r>
              <a:rPr lang="ro-RO" b="1" dirty="0" err="1" smtClean="0"/>
              <a:t>Gruyère</a:t>
            </a:r>
            <a:r>
              <a:rPr lang="ro-RO" b="1" dirty="0" smtClean="0"/>
              <a:t> (vezi Franța)și cu denumirea oraşului </a:t>
            </a:r>
            <a:r>
              <a:rPr lang="ro-RO" b="1" dirty="0" err="1" smtClean="0"/>
              <a:t>Gruyères</a:t>
            </a:r>
            <a:r>
              <a:rPr lang="ro-RO" b="1" dirty="0" smtClean="0"/>
              <a:t>: care sprijină dezvoltarea turismului</a:t>
            </a:r>
          </a:p>
          <a:p>
            <a:pPr>
              <a:buFont typeface="Wingdings" pitchFamily="2" charset="2"/>
              <a:buChar char="Ø"/>
            </a:pPr>
            <a:r>
              <a:rPr lang="ro-RO" b="1" dirty="0" smtClean="0"/>
              <a:t>Este cel mai cunoscut produs elvețian înainte să fie înregistrării GI </a:t>
            </a:r>
          </a:p>
          <a:p>
            <a:pPr>
              <a:buFont typeface="Wingdings" pitchFamily="2" charset="2"/>
              <a:buChar char="Ø"/>
            </a:pPr>
            <a:endParaRPr lang="ro-RO" dirty="0" smtClean="0"/>
          </a:p>
        </p:txBody>
      </p:sp>
      <p:sp>
        <p:nvSpPr>
          <p:cNvPr id="5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București</a:t>
            </a:r>
            <a:endParaRPr lang="en-US" dirty="0"/>
          </a:p>
        </p:txBody>
      </p:sp>
      <p:pic>
        <p:nvPicPr>
          <p:cNvPr id="6" name="Picture 2" descr="http://www.memorial-jean-tinguely.ch/2009/images/logo-le-gruyere-2006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0"/>
            <a:ext cx="4926432" cy="142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RES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357298"/>
            <a:ext cx="202159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http://www.memorial-jean-tinguely.ch/2009/images/logo-le-gruyere-2006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0"/>
            <a:ext cx="4926432" cy="142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214422"/>
            <a:ext cx="370928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2428860" y="2500306"/>
            <a:ext cx="4214842" cy="150019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2300 </a:t>
            </a:r>
            <a:r>
              <a:rPr kumimoji="0" lang="ro-RO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fermieri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170 </a:t>
            </a:r>
            <a:r>
              <a:rPr kumimoji="0" lang="ro-RO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brânzării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 </a:t>
            </a:r>
            <a:r>
              <a:rPr kumimoji="0" lang="ro-RO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maturare-peşter</a:t>
            </a:r>
            <a:r>
              <a:rPr lang="ro-RO" sz="2700" dirty="0" smtClean="0">
                <a:solidFill>
                  <a:schemeClr val="tx2">
                    <a:lumMod val="75000"/>
                  </a:schemeClr>
                </a:solidFill>
              </a:rPr>
              <a:t>ă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asetăText 11"/>
          <p:cNvSpPr txBox="1"/>
          <p:nvPr/>
        </p:nvSpPr>
        <p:spPr>
          <a:xfrm>
            <a:off x="428596" y="3929066"/>
            <a:ext cx="40005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o-RO" dirty="0" smtClean="0"/>
              <a:t>Există reguli de furajare a vacilor </a:t>
            </a:r>
          </a:p>
          <a:p>
            <a:pPr>
              <a:buFont typeface="Arial" pitchFamily="34" charset="0"/>
              <a:buChar char="•"/>
            </a:pPr>
            <a:r>
              <a:rPr lang="ro-RO" dirty="0" smtClean="0"/>
              <a:t> Colectarea laptelui se face într-un anumit interval de timp pentru procesare</a:t>
            </a:r>
          </a:p>
          <a:p>
            <a:pPr>
              <a:buFont typeface="Arial" pitchFamily="34" charset="0"/>
              <a:buChar char="•"/>
            </a:pPr>
            <a:r>
              <a:rPr lang="ro-RO" dirty="0" smtClean="0"/>
              <a:t>Sistemul  de cooperative este proprietarul fabricilor de brânzeturi </a:t>
            </a:r>
          </a:p>
          <a:p>
            <a:pPr>
              <a:buFont typeface="Arial" pitchFamily="34" charset="0"/>
              <a:buChar char="•"/>
            </a:pPr>
            <a:r>
              <a:rPr lang="ro-RO" dirty="0" smtClean="0"/>
              <a:t>ATENŢIONARE!!! Calitatea laptelui influențează produsul final</a:t>
            </a:r>
            <a:endParaRPr lang="en-US" dirty="0"/>
          </a:p>
        </p:txBody>
      </p:sp>
      <p:sp>
        <p:nvSpPr>
          <p:cNvPr id="13" name="CasetăText 12"/>
          <p:cNvSpPr txBox="1"/>
          <p:nvPr/>
        </p:nvSpPr>
        <p:spPr>
          <a:xfrm>
            <a:off x="5643570" y="14285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SE RESPECTĂ ACELAȘI CAIET DE SARCINI</a:t>
            </a:r>
            <a:endParaRPr lang="en-US" dirty="0"/>
          </a:p>
        </p:txBody>
      </p:sp>
      <p:sp>
        <p:nvSpPr>
          <p:cNvPr id="14" name="CasetăText 13"/>
          <p:cNvSpPr txBox="1"/>
          <p:nvPr/>
        </p:nvSpPr>
        <p:spPr>
          <a:xfrm>
            <a:off x="5000628" y="4826675"/>
            <a:ext cx="34290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o-RO" dirty="0" smtClean="0"/>
              <a:t>Stocarea și maturarea brânzei</a:t>
            </a:r>
          </a:p>
          <a:p>
            <a:pPr>
              <a:buFont typeface="Arial" pitchFamily="34" charset="0"/>
              <a:buChar char="•"/>
            </a:pPr>
            <a:r>
              <a:rPr lang="ro-RO" dirty="0" smtClean="0"/>
              <a:t>Controlul temperaturii și umidității</a:t>
            </a:r>
          </a:p>
          <a:p>
            <a:pPr>
              <a:buFont typeface="Arial" pitchFamily="34" charset="0"/>
              <a:buChar char="•"/>
            </a:pPr>
            <a:r>
              <a:rPr lang="ro-RO" dirty="0" smtClean="0"/>
              <a:t>Vânzarea la comercianții cu amănuntul la 5-18 luni </a:t>
            </a:r>
            <a:br>
              <a:rPr lang="ro-RO" dirty="0" smtClean="0"/>
            </a:br>
            <a:endParaRPr lang="en-US" dirty="0"/>
          </a:p>
        </p:txBody>
      </p:sp>
      <p:sp>
        <p:nvSpPr>
          <p:cNvPr id="15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362" y="4429133"/>
            <a:ext cx="3825638" cy="2428867"/>
          </a:xfrm>
          <a:prstGeom prst="rect">
            <a:avLst/>
          </a:prstGeom>
        </p:spPr>
      </p:pic>
      <p:sp>
        <p:nvSpPr>
          <p:cNvPr id="2" name="Substituent conținut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o-RO" dirty="0" smtClean="0"/>
              <a:t>Reprezentativă pentru toții actorii implicați în GI </a:t>
            </a:r>
            <a:r>
              <a:rPr lang="ro-RO" dirty="0" err="1" smtClean="0"/>
              <a:t>Gruyère</a:t>
            </a:r>
            <a:r>
              <a:rPr lang="ro-RO" dirty="0" smtClean="0"/>
              <a:t> </a:t>
            </a:r>
            <a:br>
              <a:rPr lang="ro-RO" dirty="0" smtClean="0"/>
            </a:br>
            <a:r>
              <a:rPr lang="ro-RO" dirty="0" smtClean="0"/>
              <a:t>Stabilirea regulilor pentru fiecare categorie </a:t>
            </a:r>
            <a:r>
              <a:rPr lang="ro-RO" dirty="0" smtClean="0"/>
              <a:t>(fiecare grup are drept de veto) 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dirty="0" smtClean="0"/>
              <a:t>Promovarea brânzei </a:t>
            </a:r>
            <a:br>
              <a:rPr lang="ro-RO" dirty="0" smtClean="0"/>
            </a:br>
            <a:r>
              <a:rPr lang="ro-RO" dirty="0" smtClean="0"/>
              <a:t>Protejarea dreptului pe fiecare categorie (utilizare spații, etichetă, etc.)</a:t>
            </a:r>
            <a:br>
              <a:rPr lang="ro-RO" dirty="0" smtClean="0"/>
            </a:br>
            <a:r>
              <a:rPr lang="ro-RO" dirty="0" smtClean="0"/>
              <a:t>Actorii publici (camerele de comerț, politicieni)</a:t>
            </a:r>
            <a:endParaRPr lang="en-US" dirty="0"/>
          </a:p>
        </p:txBody>
      </p:sp>
      <p:sp>
        <p:nvSpPr>
          <p:cNvPr id="4" name="Titlu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700" dirty="0" smtClean="0"/>
              <a:t>Inter-profesională Le </a:t>
            </a:r>
            <a:r>
              <a:rPr lang="ro-RO" sz="3700" dirty="0" err="1" smtClean="0"/>
              <a:t>Gruyère</a:t>
            </a:r>
            <a:endParaRPr lang="en-US" sz="3700" dirty="0"/>
          </a:p>
        </p:txBody>
      </p:sp>
      <p:sp>
        <p:nvSpPr>
          <p:cNvPr id="6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/>
          <p:cNvSpPr>
            <a:spLocks noGrp="1"/>
          </p:cNvSpPr>
          <p:nvPr>
            <p:ph type="title"/>
          </p:nvPr>
        </p:nvSpPr>
        <p:spPr>
          <a:xfrm>
            <a:off x="6429388" y="2000240"/>
            <a:ext cx="2371684" cy="435771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o-RO" sz="1400" dirty="0" smtClean="0">
                <a:solidFill>
                  <a:srgbClr val="FF0000"/>
                </a:solidFill>
              </a:rPr>
              <a:t>Tradiție de lungă durată</a:t>
            </a:r>
            <a:r>
              <a:rPr lang="ro-RO" sz="1400" dirty="0" smtClean="0"/>
              <a:t>:</a:t>
            </a:r>
            <a:br>
              <a:rPr lang="ro-RO" sz="1400" dirty="0" smtClean="0"/>
            </a:br>
            <a:r>
              <a:rPr lang="ro-RO" sz="1400" dirty="0" smtClean="0"/>
              <a:t/>
            </a:r>
            <a:br>
              <a:rPr lang="ro-RO" sz="1400" dirty="0" smtClean="0"/>
            </a:br>
            <a:r>
              <a:rPr lang="ro-RO" sz="1400" dirty="0" smtClean="0"/>
              <a:t>2 tipuri (Alpine </a:t>
            </a:r>
            <a:r>
              <a:rPr lang="ro-RO" sz="1400" dirty="0" err="1" smtClean="0"/>
              <a:t>Gruyere</a:t>
            </a:r>
            <a:r>
              <a:rPr lang="ro-RO" sz="1400" dirty="0" smtClean="0"/>
              <a:t> </a:t>
            </a:r>
            <a:br>
              <a:rPr lang="ro-RO" sz="1400" dirty="0" smtClean="0"/>
            </a:br>
            <a:r>
              <a:rPr lang="ro-RO" sz="1400" dirty="0" smtClean="0"/>
              <a:t>și </a:t>
            </a:r>
            <a:r>
              <a:rPr lang="ro-RO" sz="1400" dirty="0" err="1" smtClean="0"/>
              <a:t>Gruyere</a:t>
            </a:r>
            <a:r>
              <a:rPr lang="ro-RO" sz="1400" dirty="0" smtClean="0"/>
              <a:t> )</a:t>
            </a:r>
            <a:br>
              <a:rPr lang="ro-RO" sz="1400" dirty="0" smtClean="0"/>
            </a:br>
            <a:r>
              <a:rPr lang="ro-RO" sz="1400" dirty="0" smtClean="0"/>
              <a:t/>
            </a:r>
            <a:br>
              <a:rPr lang="ro-RO" sz="1400" dirty="0" smtClean="0"/>
            </a:br>
            <a:r>
              <a:rPr lang="ro-RO" sz="1400" dirty="0" smtClean="0"/>
              <a:t>Brânză matură </a:t>
            </a:r>
            <a:br>
              <a:rPr lang="ro-RO" sz="1400" dirty="0" smtClean="0"/>
            </a:br>
            <a:r>
              <a:rPr lang="ro-RO" sz="1400" dirty="0" smtClean="0">
                <a:solidFill>
                  <a:srgbClr val="FF0000"/>
                </a:solidFill>
              </a:rPr>
              <a:t>Specificitatea produsului </a:t>
            </a:r>
            <a:br>
              <a:rPr lang="ro-RO" sz="1400" dirty="0" smtClean="0">
                <a:solidFill>
                  <a:srgbClr val="FF0000"/>
                </a:solidFill>
              </a:rPr>
            </a:br>
            <a:r>
              <a:rPr lang="ro-RO" sz="1400" dirty="0" smtClean="0"/>
              <a:t>În formă de roată, texturată suprafață ușor umedă</a:t>
            </a:r>
            <a:br>
              <a:rPr lang="ro-RO" sz="1400" dirty="0" smtClean="0"/>
            </a:br>
            <a:r>
              <a:rPr lang="ro-RO" sz="1400" dirty="0" smtClean="0"/>
              <a:t>Aromă note de fructe </a:t>
            </a:r>
            <a:br>
              <a:rPr lang="ro-RO" sz="1400" dirty="0" smtClean="0"/>
            </a:br>
            <a:r>
              <a:rPr lang="ro-RO" sz="1400" dirty="0" smtClean="0"/>
              <a:t>gust preponderent sărat </a:t>
            </a:r>
            <a:br>
              <a:rPr lang="ro-RO" sz="1400" dirty="0" smtClean="0"/>
            </a:br>
            <a:r>
              <a:rPr lang="ro-RO" sz="1400" dirty="0" smtClean="0">
                <a:solidFill>
                  <a:srgbClr val="FF0000"/>
                </a:solidFill>
              </a:rPr>
              <a:t>Logo-ul</a:t>
            </a:r>
            <a:r>
              <a:rPr lang="ro-RO" sz="1400" dirty="0" smtClean="0"/>
              <a:t> face parte din corpul   suprafeței brânzei și este proprietatea Interprofesionalei </a:t>
            </a:r>
            <a:br>
              <a:rPr lang="ro-RO" sz="1400" dirty="0" smtClean="0"/>
            </a:br>
            <a:r>
              <a:rPr lang="ro-RO" sz="1400" dirty="0" smtClean="0"/>
              <a:t>utilizată de toți membrii</a:t>
            </a:r>
            <a:endParaRPr lang="en-US" sz="1400" dirty="0"/>
          </a:p>
        </p:txBody>
      </p:sp>
      <p:pic>
        <p:nvPicPr>
          <p:cNvPr id="5" name="Picture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5860"/>
            <a:ext cx="6286512" cy="4643470"/>
          </a:xfrm>
          <a:prstGeom prst="rect">
            <a:avLst/>
          </a:prstGeom>
        </p:spPr>
      </p:pic>
      <p:sp>
        <p:nvSpPr>
          <p:cNvPr id="6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26" y="0"/>
            <a:ext cx="2486025" cy="1838325"/>
          </a:xfrm>
          <a:prstGeom prst="rect">
            <a:avLst/>
          </a:prstGeom>
        </p:spPr>
      </p:pic>
      <p:sp>
        <p:nvSpPr>
          <p:cNvPr id="8" name="CasetăText 7"/>
          <p:cNvSpPr txBox="1"/>
          <p:nvPr/>
        </p:nvSpPr>
        <p:spPr>
          <a:xfrm>
            <a:off x="714348" y="214290"/>
            <a:ext cx="514353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7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MARKETING </a:t>
            </a:r>
            <a:r>
              <a:rPr lang="ro-RO" sz="37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MIX</a:t>
            </a:r>
            <a:endParaRPr lang="en-US" sz="37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conținut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48068"/>
          </a:xfrm>
        </p:spPr>
        <p:txBody>
          <a:bodyPr>
            <a:normAutofit fontScale="47500" lnSpcReduction="20000"/>
          </a:bodyPr>
          <a:lstStyle/>
          <a:p>
            <a:endParaRPr lang="ro-RO" sz="25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o-RO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Regulamentul (CE) nr. 1898/2006 al Comisiei din 14 decembrie 2006 de stabilire a normelor de aplicare a Regulamentului (CE) nr. 510/2006 al Consiliului privind protecţia indicaţiilor geografice şi a denumirilor de origine ale produselor agricole şi alimentare.</a:t>
            </a:r>
            <a:endParaRPr lang="en-US" sz="25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o-RO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Regulamentul (CE) nr. 628/2008 al Comisiei din 2 iulie 2008 de modificare a Regulamentul (CE) nr. 1898/2006 de stabilire a normelor de aplicare a Regulamentului (CE) nr. 510/2006 al Consiliului privind protecţia indicaţiilor geografice şi a denumirilor de origine ale produselor agricole şi alimentare.</a:t>
            </a:r>
            <a:endParaRPr lang="en-US" sz="25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o-RO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Hotărârea Guvernului nr. 828 din 25 iulie 2007 privind înfiinţarea Sistemului de protecţie a indicaţiilor geografice şi denumirilor de origine ale produselor agricole şi produselor alimentare.</a:t>
            </a:r>
            <a:endParaRPr lang="en-US" sz="25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o-RO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Ordin al Ministerului Agriculturii şi Dezvoltării Rurale nr. 906 din 30 octombrie 2007 privind aprobarea Procedurii de înregistrare şi verificare a documentaţiei pentru dobândirea protecţiei unei indicaţii geografice sau denumiri de origine a unui produs agricol ori alimentar, Procedurii de declarare a opoziţiei la nivel naţional şi a Procedurii de transmitere la nivelul Comisiei Europene a cererii de înregistrare a indicaţiilor geografice sau denumirilor de origine ale produselor agricole ori alimentare, în vederea dobândirii protecţiei la nivelul Uniunii Europene, precum şi a Regulilor specifice privind modelul şi utilizarea logoului naţional.</a:t>
            </a:r>
            <a:endParaRPr lang="en-US" sz="25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o-RO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Regulamentul (CE) nr. 1216/2007 al Comisiei din 18 octombrie 2007 de stabilire a normelor de aplicare a Regulamentului (CE) nr. 509/2006 al Consiliului privind specialităţile tradiţionale garantate din produse agricole şi alimentare.</a:t>
            </a:r>
            <a:endParaRPr lang="en-US" sz="25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o-RO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Ordin al Ministerului Agriculturii şi Dezvoltării Rurale nr. 160 din 14 martie 2008 privind aprobarea Procedurii de înregistrare şi verificare a documentaţiei pentru dobândirea protecţiei unei specialităţi tradiţionale garantate, Procedurii de declarare a opoziţiei la nivel naţional şi a Procedurii de transmitere la nivelul Comisiei Europene a cererii de înregistrare a specialităţii tradiţionale garantate, în vederea dobândirii protecţiei la nivelul Uniunii Europene, precum şi a Regulilor specifice privind modelul şi utilizarea logoului naţional.</a:t>
            </a:r>
            <a:endParaRPr lang="en-US" sz="25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o-RO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Hotărârea Guvernului nr. 134, din 6 februarie 2008, privind specialităţile tradiţionale garantate ale produselor agricole şi produselor alimentare.</a:t>
            </a:r>
            <a:endParaRPr lang="en-US" sz="25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en-US" sz="1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tlu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Baza</a:t>
            </a:r>
            <a:r>
              <a:rPr lang="en-US" dirty="0" smtClean="0"/>
              <a:t> </a:t>
            </a:r>
            <a:r>
              <a:rPr lang="en-US" dirty="0" err="1" smtClean="0"/>
              <a:t>legislativ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rom</a:t>
            </a:r>
            <a:r>
              <a:rPr lang="ro-RO" dirty="0" err="1" smtClean="0"/>
              <a:t>ânească</a:t>
            </a:r>
            <a:r>
              <a:rPr lang="ro-RO" dirty="0" smtClean="0"/>
              <a:t> pentru sisteme de calitate IGP,DOP și STG</a:t>
            </a:r>
            <a:endParaRPr lang="en-US" dirty="0"/>
          </a:p>
        </p:txBody>
      </p:sp>
      <p:sp>
        <p:nvSpPr>
          <p:cNvPr id="5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</a:t>
            </a:r>
            <a:r>
              <a:rPr lang="ro-RO" dirty="0" smtClean="0"/>
              <a:t> </a:t>
            </a:r>
            <a:r>
              <a:rPr lang="vi-VN" dirty="0" smtClean="0"/>
              <a:t>25-26 februarie, Bucure</a:t>
            </a:r>
            <a:r>
              <a:rPr lang="ro-RO" dirty="0" smtClean="0"/>
              <a:t>ş</a:t>
            </a:r>
            <a:r>
              <a:rPr lang="vi-VN" dirty="0" smtClean="0"/>
              <a:t>ti</a:t>
            </a:r>
            <a:endParaRPr lang="en-US" dirty="0"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285875" y="428625"/>
            <a:ext cx="7286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o-RO" b="1" dirty="0">
                <a:latin typeface="Times New Roman" pitchFamily="18" charset="0"/>
                <a:cs typeface="Times New Roman" pitchFamily="18" charset="0"/>
              </a:rPr>
              <a:t>MINISTERUL AGRICULTURII ŞI DEZVOLTĂRII RURALE</a:t>
            </a:r>
            <a:r>
              <a:rPr lang="ro-RO" dirty="0"/>
              <a:t/>
            </a:r>
            <a:br>
              <a:rPr lang="ro-RO" dirty="0"/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DIREC</a:t>
            </a:r>
            <a:r>
              <a:rPr lang="ro-RO" b="1" dirty="0">
                <a:latin typeface="Times New Roman" pitchFamily="18" charset="0"/>
                <a:cs typeface="Times New Roman" pitchFamily="18" charset="0"/>
              </a:rPr>
              <a:t>ŢIA GENERALĂ INDUSTRIE ALIMENTARĂ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o-RO" dirty="0">
                <a:latin typeface="Times New Roman" pitchFamily="18" charset="0"/>
                <a:cs typeface="Times New Roman" pitchFamily="18" charset="0"/>
              </a:rPr>
            </a:br>
            <a:r>
              <a:rPr lang="ro-RO" b="1" dirty="0">
                <a:latin typeface="Times New Roman" pitchFamily="18" charset="0"/>
                <a:cs typeface="Times New Roman" pitchFamily="18" charset="0"/>
              </a:rPr>
              <a:t>Serviciul politici de calitate</a:t>
            </a:r>
            <a:endParaRPr lang="ro-RO" dirty="0"/>
          </a:p>
        </p:txBody>
      </p:sp>
      <p:pic>
        <p:nvPicPr>
          <p:cNvPr id="7" name="Picture 2" descr="C:\DOCUME~1\User\LOCALS~1\Temp\Rar$DR03.359\LOGO MADR RO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14313"/>
            <a:ext cx="107156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290px-Judetul_Buzau_3D_ma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90637" y="2878914"/>
            <a:ext cx="2424371" cy="1747219"/>
          </a:xfrm>
          <a:prstGeom prst="rect">
            <a:avLst/>
          </a:prstGeom>
        </p:spPr>
      </p:pic>
      <p:pic>
        <p:nvPicPr>
          <p:cNvPr id="13" name="irc_mi" descr="http://www.dordepeste.ro/photos/large_3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143380"/>
            <a:ext cx="2643206" cy="170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setăText 13"/>
          <p:cNvSpPr txBox="1"/>
          <p:nvPr/>
        </p:nvSpPr>
        <p:spPr>
          <a:xfrm>
            <a:off x="7143768" y="3786190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Brașov</a:t>
            </a:r>
          </a:p>
          <a:p>
            <a:endParaRPr lang="en-US" b="1" dirty="0"/>
          </a:p>
        </p:txBody>
      </p:sp>
      <p:pic>
        <p:nvPicPr>
          <p:cNvPr id="19" name="Picture 1" descr="http://t0.gstatic.com/images?q=tbn:ANd9GcRwT83NEjtOiL8CZachNcIvQCk9uOvbj3Zm6v_78j9WhcX_vZR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143380"/>
            <a:ext cx="31242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Conector drept cu săgeată 20"/>
          <p:cNvCxnSpPr/>
          <p:nvPr/>
        </p:nvCxnSpPr>
        <p:spPr>
          <a:xfrm rot="10800000" flipV="1">
            <a:off x="3286116" y="3643314"/>
            <a:ext cx="1071570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tăText 21"/>
          <p:cNvSpPr txBox="1"/>
          <p:nvPr/>
        </p:nvSpPr>
        <p:spPr>
          <a:xfrm>
            <a:off x="1214414" y="3500438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Mureș</a:t>
            </a:r>
          </a:p>
          <a:p>
            <a:endParaRPr lang="en-US" b="1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29" y="1285859"/>
            <a:ext cx="2357455" cy="150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Conector drept cu săgeată 24"/>
          <p:cNvCxnSpPr/>
          <p:nvPr/>
        </p:nvCxnSpPr>
        <p:spPr>
          <a:xfrm>
            <a:off x="4572000" y="3857628"/>
            <a:ext cx="1785950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tăText 28"/>
          <p:cNvSpPr txBox="1"/>
          <p:nvPr/>
        </p:nvSpPr>
        <p:spPr>
          <a:xfrm>
            <a:off x="6000760" y="5857892"/>
            <a:ext cx="278608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ro-RO" b="1" dirty="0" smtClean="0">
                <a:solidFill>
                  <a:schemeClr val="accent1">
                    <a:lumMod val="75000"/>
                  </a:schemeClr>
                </a:solidFill>
              </a:rPr>
              <a:t>Novac afumat din Țara Bârsei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  <a:endParaRPr lang="ro-RO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o-RO" sz="1100" b="1" dirty="0" smtClean="0"/>
              <a:t>Depunere </a:t>
            </a:r>
            <a:r>
              <a:rPr lang="ro-RO" sz="1100" b="1" dirty="0" err="1" smtClean="0"/>
              <a:t>DG-Agri</a:t>
            </a:r>
            <a:r>
              <a:rPr lang="ro-RO" sz="1100" b="1" dirty="0" smtClean="0"/>
              <a:t> – nov 2013</a:t>
            </a:r>
            <a:endParaRPr lang="en-US" sz="1100" b="1" dirty="0"/>
          </a:p>
        </p:txBody>
      </p:sp>
      <p:sp>
        <p:nvSpPr>
          <p:cNvPr id="31" name="CasetăText 30"/>
          <p:cNvSpPr txBox="1"/>
          <p:nvPr/>
        </p:nvSpPr>
        <p:spPr>
          <a:xfrm>
            <a:off x="714348" y="5857892"/>
            <a:ext cx="428628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ro-RO" b="1" dirty="0" smtClean="0">
                <a:solidFill>
                  <a:schemeClr val="accent1">
                    <a:lumMod val="75000"/>
                  </a:schemeClr>
                </a:solidFill>
              </a:rPr>
              <a:t>Telemea de Ibănești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  <a:endParaRPr lang="ro-RO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o-RO" sz="1100" b="1" dirty="0" smtClean="0"/>
              <a:t>Depunere DG- </a:t>
            </a:r>
            <a:r>
              <a:rPr lang="ro-RO" sz="1100" b="1" dirty="0" err="1" smtClean="0"/>
              <a:t>Agri</a:t>
            </a:r>
            <a:r>
              <a:rPr lang="ro-RO" sz="1100" b="1" dirty="0" smtClean="0"/>
              <a:t> – nov 2013</a:t>
            </a:r>
            <a:endParaRPr lang="en-US" sz="1100" b="1" dirty="0" smtClean="0"/>
          </a:p>
          <a:p>
            <a:pPr algn="ctr"/>
            <a:endParaRPr lang="ro-RO" b="1" dirty="0" smtClean="0"/>
          </a:p>
        </p:txBody>
      </p:sp>
      <p:sp>
        <p:nvSpPr>
          <p:cNvPr id="32" name="CasetăText 31"/>
          <p:cNvSpPr txBox="1"/>
          <p:nvPr/>
        </p:nvSpPr>
        <p:spPr>
          <a:xfrm>
            <a:off x="2643174" y="1785926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Argeș</a:t>
            </a:r>
          </a:p>
          <a:p>
            <a:endParaRPr lang="en-US" b="1" dirty="0"/>
          </a:p>
        </p:txBody>
      </p:sp>
      <p:sp>
        <p:nvSpPr>
          <p:cNvPr id="33" name="CasetăText 32"/>
          <p:cNvSpPr txBox="1"/>
          <p:nvPr/>
        </p:nvSpPr>
        <p:spPr>
          <a:xfrm>
            <a:off x="6000760" y="1643050"/>
            <a:ext cx="278608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“</a:t>
            </a:r>
            <a:r>
              <a:rPr lang="ro-RO" b="1" dirty="0" smtClean="0">
                <a:solidFill>
                  <a:schemeClr val="accent1">
                    <a:lumMod val="75000"/>
                  </a:schemeClr>
                </a:solidFill>
              </a:rPr>
              <a:t>Magiun de prune TOPOLOVENI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” –I.G.P.</a:t>
            </a:r>
            <a:endParaRPr lang="ro-RO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o-RO" sz="1100" b="1" dirty="0" err="1" smtClean="0"/>
              <a:t>Inregistrare</a:t>
            </a:r>
            <a:r>
              <a:rPr lang="ro-RO" sz="1100" b="1" dirty="0" smtClean="0"/>
              <a:t> 2011</a:t>
            </a:r>
            <a:endParaRPr lang="en-US" sz="11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>
          <a:xfrm>
            <a:off x="2357422" y="6215082"/>
            <a:ext cx="6500858" cy="365125"/>
          </a:xfrm>
        </p:spPr>
        <p:txBody>
          <a:bodyPr/>
          <a:lstStyle/>
          <a:p>
            <a:r>
              <a:rPr lang="vi-VN" dirty="0" smtClean="0"/>
              <a:t>Seminarul cu tema „Conceptul de Indicație Geografică în Romania",25-26 februarie, București</a:t>
            </a:r>
            <a:endParaRPr lang="en-US" dirty="0"/>
          </a:p>
        </p:txBody>
      </p:sp>
      <p:sp>
        <p:nvSpPr>
          <p:cNvPr id="4" name="Titlu 3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511288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Z</a:t>
            </a:r>
            <a:r>
              <a:rPr lang="ro-RO" sz="2800" dirty="0" err="1" smtClean="0"/>
              <a:t>estr</a:t>
            </a:r>
            <a:r>
              <a:rPr lang="en-US" sz="2800" dirty="0" smtClean="0"/>
              <a:t>a</a:t>
            </a:r>
            <a:r>
              <a:rPr lang="ro-RO" sz="2800" dirty="0" smtClean="0"/>
              <a:t> cultural</a:t>
            </a:r>
            <a:r>
              <a:rPr lang="ro-RO" sz="2800" dirty="0" smtClean="0"/>
              <a:t>ă</a:t>
            </a:r>
            <a:r>
              <a:rPr lang="ro-RO" sz="2800" dirty="0" smtClean="0"/>
              <a:t> </a:t>
            </a:r>
            <a:r>
              <a:rPr lang="ro-RO" sz="2800" dirty="0" smtClean="0"/>
              <a:t>a produselor alimentare sau agricole (tradiţionale) ce pot dobândi protecţie comunitară </a:t>
            </a:r>
            <a:endParaRPr lang="en-US" sz="2800" dirty="0"/>
          </a:p>
        </p:txBody>
      </p:sp>
      <p:pic>
        <p:nvPicPr>
          <p:cNvPr id="5" name="Substituent conținut 4" descr="http://www.hartaromaniei.co/wp-content/uploads/2013/03/harta-romaniei-judete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750" y="1762919"/>
            <a:ext cx="47625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5429256" y="5143512"/>
            <a:ext cx="866775" cy="196850"/>
          </a:xfrm>
          <a:prstGeom prst="wedgeRectCallout">
            <a:avLst>
              <a:gd name="adj1" fmla="val -50440"/>
              <a:gd name="adj2" fmla="val -595657"/>
            </a:avLst>
          </a:prstGeom>
          <a:gradFill rotWithShape="1">
            <a:gsLst>
              <a:gs pos="0">
                <a:srgbClr val="FFC000">
                  <a:alpha val="47000"/>
                </a:srgbClr>
              </a:gs>
              <a:gs pos="100000">
                <a:srgbClr val="FFC000">
                  <a:gamma/>
                  <a:tint val="78039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Carna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ţ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i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de 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Ple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ş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coi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6127756" y="3706825"/>
            <a:ext cx="1392238" cy="277812"/>
          </a:xfrm>
          <a:prstGeom prst="wedgeRectCallout">
            <a:avLst>
              <a:gd name="adj1" fmla="val -45894"/>
              <a:gd name="adj2" fmla="val 78671"/>
            </a:avLst>
          </a:prstGeom>
          <a:gradFill rotWithShape="1">
            <a:gsLst>
              <a:gs pos="0">
                <a:srgbClr val="339933">
                  <a:alpha val="47000"/>
                </a:srgbClr>
              </a:gs>
              <a:gs pos="100000">
                <a:srgbClr val="339933">
                  <a:gamma/>
                  <a:tint val="50588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3399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Scrumbie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de 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Dunare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eviscerata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, 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afumata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73781" y="3322650"/>
            <a:ext cx="900113" cy="196850"/>
          </a:xfrm>
          <a:prstGeom prst="wedgeRectCallout">
            <a:avLst>
              <a:gd name="adj1" fmla="val -78352"/>
              <a:gd name="adj2" fmla="val 309806"/>
            </a:avLst>
          </a:prstGeom>
          <a:gradFill rotWithShape="1">
            <a:gsLst>
              <a:gs pos="0">
                <a:srgbClr val="F0B642">
                  <a:alpha val="47000"/>
                </a:srgbClr>
              </a:gs>
              <a:gs pos="100000">
                <a:srgbClr val="F0B642">
                  <a:gamma/>
                  <a:tint val="80392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Brânză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de 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Gulianca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4584706" y="5143512"/>
            <a:ext cx="776288" cy="196850"/>
          </a:xfrm>
          <a:prstGeom prst="wedgeRectCallout">
            <a:avLst>
              <a:gd name="adj1" fmla="val -30440"/>
              <a:gd name="adj2" fmla="val -792764"/>
            </a:avLst>
          </a:prstGeom>
          <a:gradFill rotWithShape="1">
            <a:gsLst>
              <a:gs pos="0">
                <a:srgbClr val="707BB4">
                  <a:alpha val="47000"/>
                </a:srgbClr>
              </a:gs>
              <a:gs pos="100000">
                <a:srgbClr val="707BB4">
                  <a:gamma/>
                  <a:tint val="52941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707BB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Brânză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de Bran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3267081" y="5143512"/>
            <a:ext cx="1270000" cy="196850"/>
          </a:xfrm>
          <a:prstGeom prst="wedgeRectCallout">
            <a:avLst>
              <a:gd name="adj1" fmla="val 27139"/>
              <a:gd name="adj2" fmla="val -813023"/>
            </a:avLst>
          </a:prstGeom>
          <a:gradFill rotWithShape="1">
            <a:gsLst>
              <a:gs pos="0">
                <a:srgbClr val="707BB4">
                  <a:alpha val="47000"/>
                </a:srgbClr>
              </a:gs>
              <a:gs pos="100000">
                <a:srgbClr val="707BB4">
                  <a:gamma/>
                  <a:tint val="71373"/>
                  <a:invGamma/>
                </a:srgbClr>
              </a:gs>
            </a:gsLst>
            <a:lin ang="5400000" scaled="1"/>
          </a:gradFill>
          <a:ln w="9525">
            <a:solidFill>
              <a:srgbClr val="707BB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Telemea de Marginimea Sibiului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AutoShape 7"/>
          <p:cNvSpPr>
            <a:spLocks noChangeArrowheads="1"/>
          </p:cNvSpPr>
          <p:nvPr/>
        </p:nvSpPr>
        <p:spPr bwMode="auto">
          <a:xfrm>
            <a:off x="3717931" y="1847862"/>
            <a:ext cx="1031875" cy="196850"/>
          </a:xfrm>
          <a:prstGeom prst="wedgeRectCallout">
            <a:avLst>
              <a:gd name="adj1" fmla="val 26463"/>
              <a:gd name="adj2" fmla="val 554824"/>
            </a:avLst>
          </a:prstGeom>
          <a:gradFill rotWithShape="1">
            <a:gsLst>
              <a:gs pos="0">
                <a:srgbClr val="707BB4">
                  <a:alpha val="47000"/>
                </a:srgbClr>
              </a:gs>
              <a:gs pos="100000">
                <a:srgbClr val="707BB4">
                  <a:gamma/>
                  <a:tint val="43529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707BB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Gem de 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rabarbăr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AutoShape 8"/>
          <p:cNvSpPr>
            <a:spLocks noChangeArrowheads="1"/>
          </p:cNvSpPr>
          <p:nvPr/>
        </p:nvSpPr>
        <p:spPr bwMode="auto">
          <a:xfrm>
            <a:off x="2214546" y="2143116"/>
            <a:ext cx="1035050" cy="357171"/>
          </a:xfrm>
          <a:prstGeom prst="wedgeRectCallout">
            <a:avLst>
              <a:gd name="adj1" fmla="val 47241"/>
              <a:gd name="adj2" fmla="val 246954"/>
            </a:avLst>
          </a:prstGeom>
          <a:gradFill rotWithShape="1">
            <a:gsLst>
              <a:gs pos="0">
                <a:srgbClr val="707BB4">
                  <a:alpha val="47000"/>
                </a:srgbClr>
              </a:gs>
              <a:gs pos="100000">
                <a:srgbClr val="707BB4">
                  <a:gamma/>
                  <a:tint val="34510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707BB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Salam de </a:t>
            </a: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Nădlac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en-US" sz="600" dirty="0" smtClean="0">
                <a:latin typeface="Times New Roman" pitchFamily="18" charset="0"/>
                <a:cs typeface="Arial" pitchFamily="34" charset="0"/>
              </a:rPr>
              <a:t>Pita de </a:t>
            </a:r>
            <a:r>
              <a:rPr lang="en-US" sz="600" dirty="0" err="1" smtClean="0">
                <a:latin typeface="Times New Roman" pitchFamily="18" charset="0"/>
                <a:cs typeface="Arial" pitchFamily="34" charset="0"/>
              </a:rPr>
              <a:t>Pecica</a:t>
            </a:r>
            <a:endParaRPr lang="en-US" sz="600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AutoShape 9"/>
          <p:cNvSpPr>
            <a:spLocks noChangeArrowheads="1"/>
          </p:cNvSpPr>
          <p:nvPr/>
        </p:nvSpPr>
        <p:spPr bwMode="auto">
          <a:xfrm>
            <a:off x="2579694" y="4679962"/>
            <a:ext cx="1003300" cy="225425"/>
          </a:xfrm>
          <a:prstGeom prst="wedgeRectCallout">
            <a:avLst>
              <a:gd name="adj1" fmla="val 63926"/>
              <a:gd name="adj2" fmla="val -468644"/>
            </a:avLst>
          </a:prstGeom>
          <a:gradFill rotWithShape="1">
            <a:gsLst>
              <a:gs pos="0">
                <a:srgbClr val="707BB4">
                  <a:alpha val="47000"/>
                </a:srgbClr>
              </a:gs>
              <a:gs pos="100000">
                <a:srgbClr val="707BB4">
                  <a:gamma/>
                  <a:tint val="57647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707BB4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Virşli</a:t>
            </a:r>
            <a:r>
              <a:rPr kumimoji="0" 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de Brad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AutoShape 10"/>
          <p:cNvSpPr>
            <a:spLocks noChangeArrowheads="1"/>
          </p:cNvSpPr>
          <p:nvPr/>
        </p:nvSpPr>
        <p:spPr bwMode="auto">
          <a:xfrm>
            <a:off x="6073781" y="2700350"/>
            <a:ext cx="825500" cy="198437"/>
          </a:xfrm>
          <a:prstGeom prst="wedgeRectCallout">
            <a:avLst>
              <a:gd name="adj1" fmla="val -78593"/>
              <a:gd name="adj2" fmla="val 386333"/>
            </a:avLst>
          </a:prstGeom>
          <a:gradFill rotWithShape="1">
            <a:gsLst>
              <a:gs pos="0">
                <a:srgbClr val="FF3300">
                  <a:alpha val="47000"/>
                </a:srgbClr>
              </a:gs>
              <a:gs pos="100000">
                <a:srgbClr val="FF3300">
                  <a:gamma/>
                  <a:tint val="52941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Brânză de Covurlui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irc_mi" descr="http://valmar05.ro/wp-content/uploads/2011/11/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5357826"/>
            <a:ext cx="92869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ine 16" descr="pecica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290" y="2500306"/>
            <a:ext cx="850211" cy="633407"/>
          </a:xfrm>
          <a:prstGeom prst="rect">
            <a:avLst/>
          </a:prstGeom>
        </p:spPr>
      </p:pic>
      <p:pic>
        <p:nvPicPr>
          <p:cNvPr id="19" name="Imagine 18" descr="https://encrypted-tbn2.gstatic.com/images?q=tbn:ANd9GcQ-Zb_MZxglYdjHvGRxIb9ObGnITzhfD7nHKKiLnsKdIWh8NXavgA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5357826"/>
            <a:ext cx="100013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ine 19" descr="https://encrypted-tbn2.gstatic.com/images?q=tbn:ANd9GcSfpk5mHF5tiAyU5DCaB6Fie8YeWY4_-GJxf5F7TFQlgyReyJow">
            <a:hlinkClick r:id="rId7"/>
          </p:cNvPr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1857364"/>
            <a:ext cx="1102446" cy="82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agine 20" descr="https://encrypted-tbn1.gstatic.com/images?q=tbn:ANd9GcSwb7lE35sWwJ2ynozy0fgh-ouj_nTQNeMPjpF-wJHToc2pkhXF">
            <a:hlinkClick r:id="rId9"/>
          </p:cNvPr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071670" y="4929198"/>
            <a:ext cx="1069931" cy="7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Imagine 21" descr="https://encrypted-tbn0.gstatic.com/images?q=tbn:ANd9GcRWI9w3kccqBxCz018RgLlxksekWrtYRNBD2h832S3RIEnYG7zR">
            <a:hlinkClick r:id="rId11"/>
          </p:cNvPr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142976" y="1714488"/>
            <a:ext cx="107157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Imagine 22" descr="https://encrypted-tbn2.gstatic.com/images?q=tbn:ANd9GcTEe6e0I2r9_nACUyn0Tprt4WkiFzeHOJJIY6T-4Gfxh52zze7Z">
            <a:hlinkClick r:id="rId13"/>
          </p:cNvPr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500562" y="1214422"/>
            <a:ext cx="785818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Imagine 23" descr="https://encrypted-tbn0.gstatic.com/images?q=tbn:ANd9GcSpGrWMiX-wn6jPA0NgiN4zaNyz41ImOvTZNuu6EoOQ67_DvXLm">
            <a:hlinkClick r:id="rId15"/>
          </p:cNvPr>
          <p:cNvPicPr/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500562" y="5429264"/>
            <a:ext cx="100013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Imagine 24" descr="https://encrypted-tbn2.gstatic.com/images?q=tbn:ANd9GcR1FKpGY3sEHpXs0ezGyxGKu1Q1pvYoQynVDwDGRfQNNwScERcoYQ">
            <a:hlinkClick r:id="rId17"/>
          </p:cNvPr>
          <p:cNvPicPr/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858016" y="4000504"/>
            <a:ext cx="107157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Imagine 25" descr="https://encrypted-tbn0.gstatic.com/images?q=tbn:ANd9GcS41n7DPd2CdAMGmvDYIrE-ThVZUi3G1wZwns_Al6vAtkwuwV0kVA">
            <a:hlinkClick r:id="rId19"/>
          </p:cNvPr>
          <p:cNvPicPr/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072330" y="2857496"/>
            <a:ext cx="92869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214438" y="428625"/>
            <a:ext cx="7286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o-RO" b="1" dirty="0">
                <a:latin typeface="Times New Roman" pitchFamily="18" charset="0"/>
                <a:cs typeface="Times New Roman" pitchFamily="18" charset="0"/>
              </a:rPr>
              <a:t>MINISTERUL AGRICULTURII ŞI DEZVOLTĂRII RURALE</a:t>
            </a:r>
            <a:r>
              <a:rPr lang="ro-RO" dirty="0"/>
              <a:t/>
            </a:r>
            <a:br>
              <a:rPr lang="ro-RO" dirty="0"/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DIREC</a:t>
            </a:r>
            <a:r>
              <a:rPr lang="ro-RO" b="1" dirty="0">
                <a:latin typeface="Times New Roman" pitchFamily="18" charset="0"/>
                <a:cs typeface="Times New Roman" pitchFamily="18" charset="0"/>
              </a:rPr>
              <a:t>ŢIA GENERALĂ INDUSTRIE ALIMENTARĂ</a:t>
            </a:r>
            <a:r>
              <a:rPr lang="ro-RO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o-RO" dirty="0">
                <a:latin typeface="Times New Roman" pitchFamily="18" charset="0"/>
                <a:cs typeface="Times New Roman" pitchFamily="18" charset="0"/>
              </a:rPr>
            </a:br>
            <a:r>
              <a:rPr lang="ro-RO" b="1" dirty="0">
                <a:latin typeface="Times New Roman" pitchFamily="18" charset="0"/>
                <a:cs typeface="Times New Roman" pitchFamily="18" charset="0"/>
              </a:rPr>
              <a:t>Serviciul politici de calitate</a:t>
            </a:r>
            <a:endParaRPr lang="ro-RO" dirty="0"/>
          </a:p>
        </p:txBody>
      </p:sp>
      <p:pic>
        <p:nvPicPr>
          <p:cNvPr id="6" name="Picture 2" descr="C:\DOCUME~1\User\LOCALS~1\Temp\Rar$DR03.359\LOGO MADR RO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57188"/>
            <a:ext cx="1071562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steag-romani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357188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MAPDR5_Copy40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7224" y="1214422"/>
            <a:ext cx="7858180" cy="5010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50800" dir="5400000" sx="88000" sy="88000" algn="ctr" rotWithShape="0">
              <a:srgbClr val="000000">
                <a:alpha val="83000"/>
              </a:srgbClr>
            </a:outerShdw>
          </a:effectLst>
        </p:spPr>
      </p:pic>
      <p:sp>
        <p:nvSpPr>
          <p:cNvPr id="9" name="Substituent subsol 9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9144000" cy="365125"/>
          </a:xfrm>
        </p:spPr>
        <p:txBody>
          <a:bodyPr/>
          <a:lstStyle/>
          <a:p>
            <a:pPr algn="ctr"/>
            <a:r>
              <a:rPr lang="vi-VN" dirty="0" smtClean="0"/>
              <a:t>Seminarul cu tema „Conceptul de Indicație Geografică în Romania",25-26 februarie, București</a:t>
            </a:r>
            <a:endParaRPr lang="en-US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gradFill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ro-RO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Site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621792" marR="0" lvl="1" indent="-228600" algn="l" defTabSz="914400" rtl="0" eaLnBrk="1" fontAlgn="auto" latinLnBrk="0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www.madr.ro</a:t>
            </a:r>
          </a:p>
          <a:p>
            <a:pPr marL="621792" marR="0" lvl="1" indent="-228600" algn="l" defTabSz="914400" rtl="0" eaLnBrk="1" fontAlgn="auto" latinLnBrk="0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Ind. 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Alimentara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Produse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alimentare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 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Produse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traditionale</a:t>
            </a: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romanesti</a:t>
            </a:r>
            <a:endParaRPr kumimoji="0" lang="en-US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21792" marR="0" lvl="1" indent="-228600" algn="l" defTabSz="914400" rtl="0" eaLnBrk="1" fontAlgn="auto" latinLnBrk="0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Tel/fax: 021 3078 678</a:t>
            </a:r>
            <a:endParaRPr kumimoji="0" lang="ro-RO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21792" marR="0" lvl="1" indent="-228600" algn="l" defTabSz="914400" rtl="0" eaLnBrk="1" fontAlgn="auto" latinLnBrk="0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Persoane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contact: </a:t>
            </a:r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9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Direc</a:t>
            </a:r>
            <a:r>
              <a:rPr kumimoji="0" lang="ro-RO" sz="19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ţia</a:t>
            </a:r>
            <a:r>
              <a:rPr kumimoji="0" lang="ro-RO" sz="1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19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Generala</a:t>
            </a:r>
            <a:r>
              <a:rPr kumimoji="0" lang="en-US" sz="1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ro-RO" sz="1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Industrie Alimentară</a:t>
            </a:r>
          </a:p>
          <a:p>
            <a:pPr marL="0" marR="0" lvl="4" indent="0" algn="r" defTabSz="914400" rtl="0" eaLnBrk="1" fontAlgn="auto" latinLnBrk="0" hangingPunct="1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o-RO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Director general 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Viorel </a:t>
            </a:r>
            <a:r>
              <a:rPr kumimoji="0" lang="en-US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Mor</a:t>
            </a:r>
            <a:r>
              <a:rPr kumimoji="0" lang="ro-RO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ărescu</a:t>
            </a:r>
            <a:r>
              <a:rPr kumimoji="0" lang="ro-RO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4" indent="0" algn="r" defTabSz="914400" rtl="0" eaLnBrk="1" fontAlgn="auto" latinLnBrk="0" hangingPunct="1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sng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5"/>
              </a:rPr>
              <a:t>dgia@madr.ro</a:t>
            </a:r>
            <a:endParaRPr kumimoji="0" lang="ro-RO" sz="2200" b="0" i="0" u="sng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o-RO" sz="19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Serviciul politici de calitate</a:t>
            </a:r>
            <a:endParaRPr kumimoji="0" lang="en-US" sz="19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o-RO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Şef serviciu </a:t>
            </a:r>
            <a:r>
              <a:rPr kumimoji="0" 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Ionu</a:t>
            </a:r>
            <a:r>
              <a:rPr kumimoji="0" lang="ro-RO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ţ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-C</a:t>
            </a:r>
            <a:r>
              <a:rPr kumimoji="0" lang="ro-RO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ă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ro-RO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ă</a:t>
            </a:r>
            <a:r>
              <a:rPr kumimoji="0" 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NICA: </a:t>
            </a:r>
            <a:r>
              <a:rPr kumimoji="0" 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ionut.nica@ma</a:t>
            </a:r>
            <a:r>
              <a:rPr kumimoji="0" lang="ro-RO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o-RO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Consilie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ro-RO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superior Daniela POPA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lang="ro-RO" sz="1900" dirty="0" smtClean="0">
                <a:hlinkClick r:id="rId6"/>
              </a:rPr>
              <a:t>dana</a:t>
            </a:r>
            <a:r>
              <a:rPr lang="en-US" sz="1900" dirty="0" smtClean="0">
                <a:hlinkClick r:id="rId6"/>
              </a:rPr>
              <a:t>.</a:t>
            </a:r>
            <a:r>
              <a:rPr lang="ro-RO" sz="1900" dirty="0" smtClean="0">
                <a:hlinkClick r:id="rId6"/>
              </a:rPr>
              <a:t>popa</a:t>
            </a:r>
            <a:r>
              <a:rPr lang="en-US" sz="1900" dirty="0" smtClean="0">
                <a:hlinkClick r:id="rId6"/>
              </a:rPr>
              <a:t>@ma</a:t>
            </a:r>
            <a:r>
              <a:rPr lang="ro-RO" sz="1900" dirty="0" err="1" smtClean="0">
                <a:hlinkClick r:id="rId6"/>
              </a:rPr>
              <a:t>dr</a:t>
            </a:r>
            <a:r>
              <a:rPr lang="en-US" sz="1900" dirty="0" smtClean="0">
                <a:hlinkClick r:id="rId6"/>
              </a:rPr>
              <a:t>.r</a:t>
            </a:r>
            <a:r>
              <a:rPr lang="ro-RO" sz="1900" dirty="0" smtClean="0">
                <a:hlinkClick r:id="rId6"/>
              </a:rPr>
              <a:t>o</a:t>
            </a:r>
            <a:endParaRPr lang="ro-RO" sz="1900" dirty="0" smtClean="0"/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ro-RO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ență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Concurență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ență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945</TotalTime>
  <Words>1504</Words>
  <Application>Microsoft Office PowerPoint</Application>
  <PresentationFormat>Expunere pe ecran (4:3)</PresentationFormat>
  <Paragraphs>168</Paragraphs>
  <Slides>13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13</vt:i4>
      </vt:variant>
    </vt:vector>
  </HeadingPairs>
  <TitlesOfParts>
    <vt:vector size="14" baseType="lpstr">
      <vt:lpstr>Concurență</vt:lpstr>
      <vt:lpstr>Seminarul cu tema  „Conceptul de Indicație Geografică în Romania“  </vt:lpstr>
      <vt:lpstr>Din experiență elvețiană pe schemele de calitate a produselor</vt:lpstr>
      <vt:lpstr>Schemele de calitate în Elveția/ procedura de înregistrare</vt:lpstr>
      <vt:lpstr>Carne uscată din Valais - «Dry meat of Valais» - înregistrată I.G.P.</vt:lpstr>
      <vt:lpstr>Cine sunt membrii Asociației? </vt:lpstr>
      <vt:lpstr>Diapozitivul 6</vt:lpstr>
      <vt:lpstr>RES</vt:lpstr>
      <vt:lpstr>Inter-profesională Le Gruyère</vt:lpstr>
      <vt:lpstr>Tradiție de lungă durată:  2 tipuri (Alpine Gruyere  și Gruyere )  Brânză matură  Specificitatea produsului  În formă de roată, texturată suprafață ușor umedă Aromă note de fructe  gust preponderent sărat  Logo-ul face parte din corpul   suprafeței brânzei și este proprietatea Interprofesionalei  utilizată de toți membrii</vt:lpstr>
      <vt:lpstr>Baza legislativă românească pentru sisteme de calitate IGP,DOP și STG</vt:lpstr>
      <vt:lpstr>Diapozitivul 11</vt:lpstr>
      <vt:lpstr>Zestra culturală a produselor alimentare sau agricole (tradiţionale) ce pot dobândi protecţie comunitară </vt:lpstr>
      <vt:lpstr>Diapozitivul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Carne uscată din Valais «Dry meat of Valais» - înregistrată I.G.P.</dc:title>
  <dc:creator>dana.popa</dc:creator>
  <cp:lastModifiedBy>dana.popa</cp:lastModifiedBy>
  <cp:revision>102</cp:revision>
  <dcterms:created xsi:type="dcterms:W3CDTF">2014-01-28T13:49:34Z</dcterms:created>
  <dcterms:modified xsi:type="dcterms:W3CDTF">2014-02-19T09:14:17Z</dcterms:modified>
</cp:coreProperties>
</file>